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5" r:id="rId19"/>
    <p:sldId id="273" r:id="rId20"/>
    <p:sldId id="274" r:id="rId21"/>
    <p:sldId id="275" r:id="rId22"/>
    <p:sldId id="276" r:id="rId23"/>
    <p:sldId id="278" r:id="rId24"/>
    <p:sldId id="279" r:id="rId25"/>
    <p:sldId id="280" r:id="rId26"/>
    <p:sldId id="281" r:id="rId27"/>
    <p:sldId id="282" r:id="rId28"/>
    <p:sldId id="284" r:id="rId2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95"/>
    <p:restoredTop sz="94685"/>
  </p:normalViewPr>
  <p:slideViewPr>
    <p:cSldViewPr snapToGrid="0">
      <p:cViewPr varScale="1">
        <p:scale>
          <a:sx n="243" d="100"/>
          <a:sy n="243" d="100"/>
        </p:scale>
        <p:origin x="506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7/23/24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04374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7/23/24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91568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7/23/24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6091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7/23/24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0024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7/23/24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6574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7/23/24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45210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7/23/24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89485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7/23/24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6463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7/23/24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0277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7/23/24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06697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7/23/24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6035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lIns="109728" tIns="109728" rIns="109728" bIns="91440" anchor="b"/>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lIns="109728" tIns="109728" rIns="109728" bIns="91440" anchor="ctr"/>
          <a:lstStyle>
            <a:lvl1pPr algn="r">
              <a:defRPr sz="900" spc="100">
                <a:solidFill>
                  <a:srgbClr val="FFFFFF"/>
                </a:solidFill>
              </a:defRPr>
            </a:lvl1pPr>
          </a:lstStyle>
          <a:p>
            <a:fld id="{62D6E202-B606-4609-B914-27C9371A1F6D}" type="datetime1">
              <a:rPr lang="en-US" smtClean="0"/>
              <a:t>7/23/24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lIns="109728" tIns="109728" rIns="109728" bIns="91440" anchor="ctr"/>
          <a:lstStyle>
            <a:lvl1pPr algn="l">
              <a:defRPr sz="900" cap="none" spc="100"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lIns="109728" tIns="109728" rIns="109728" bIns="91440" anchor="ctr"/>
          <a:lstStyle>
            <a:lvl1pPr algn="l">
              <a:defRPr sz="1050" spc="1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78540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hf sldNum="0" hdr="0" ftr="0" dt="0"/>
  <p:txStyles>
    <p:titleStyle>
      <a:lvl1pPr algn="l" defTabSz="914400" rtl="0" eaLnBrk="1" latinLnBrk="0" hangingPunct="1">
        <a:lnSpc>
          <a:spcPct val="105000"/>
        </a:lnSpc>
        <a:spcBef>
          <a:spcPct val="0"/>
        </a:spcBef>
        <a:buNone/>
        <a:defRPr sz="4800" kern="1200" spc="10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4000"/>
        </a:lnSpc>
        <a:spcBef>
          <a:spcPts val="1200"/>
        </a:spcBef>
        <a:spcAft>
          <a:spcPts val="200"/>
        </a:spcAft>
        <a:buClr>
          <a:schemeClr val="accent1"/>
        </a:buClr>
        <a:buSzPct val="100000"/>
        <a:buFont typeface="Calibri" panose="020F0502020204030204" pitchFamily="34" charset="0"/>
        <a:buChar char=" "/>
        <a:defRPr sz="2000" b="0" kern="1200" spc="50">
          <a:solidFill>
            <a:schemeClr val="tx1">
              <a:lumMod val="75000"/>
              <a:lumOff val="25000"/>
            </a:schemeClr>
          </a:solidFill>
          <a:latin typeface="+mn-lt"/>
          <a:ea typeface="+mn-ea"/>
          <a:cs typeface="+mn-cs"/>
        </a:defRPr>
      </a:lvl1pPr>
      <a:lvl2pPr marL="384048" indent="-182880" algn="l" defTabSz="914400" rtl="0" eaLnBrk="1" latinLnBrk="0" hangingPunct="1">
        <a:lnSpc>
          <a:spcPct val="114000"/>
        </a:lnSpc>
        <a:spcBef>
          <a:spcPts val="200"/>
        </a:spcBef>
        <a:spcAft>
          <a:spcPts val="400"/>
        </a:spcAft>
        <a:buClrTx/>
        <a:buFont typeface="Calibri" pitchFamily="34" charset="0"/>
        <a:buChar char="◦"/>
        <a:defRPr sz="1800" kern="1200" spc="50">
          <a:solidFill>
            <a:schemeClr val="tx1">
              <a:lumMod val="75000"/>
              <a:lumOff val="25000"/>
            </a:schemeClr>
          </a:solidFill>
          <a:latin typeface="+mn-lt"/>
          <a:ea typeface="+mn-ea"/>
          <a:cs typeface="+mn-cs"/>
        </a:defRPr>
      </a:lvl2pPr>
      <a:lvl3pPr marL="566928" indent="-182880" algn="l" defTabSz="914400" rtl="0" eaLnBrk="1" latinLnBrk="0" hangingPunct="1">
        <a:lnSpc>
          <a:spcPct val="114000"/>
        </a:lnSpc>
        <a:spcBef>
          <a:spcPts val="200"/>
        </a:spcBef>
        <a:spcAft>
          <a:spcPts val="400"/>
        </a:spcAft>
        <a:buClrTx/>
        <a:buFont typeface="Calibri" pitchFamily="34" charset="0"/>
        <a:buChar char="◦"/>
        <a:defRPr sz="1400" kern="1200" spc="50">
          <a:solidFill>
            <a:schemeClr val="tx1">
              <a:lumMod val="75000"/>
              <a:lumOff val="25000"/>
            </a:schemeClr>
          </a:solidFill>
          <a:latin typeface="+mn-lt"/>
          <a:ea typeface="+mn-ea"/>
          <a:cs typeface="+mn-cs"/>
        </a:defRPr>
      </a:lvl3pPr>
      <a:lvl4pPr marL="749808" indent="-182880" algn="l" defTabSz="914400" rtl="0" eaLnBrk="1" latinLnBrk="0" hangingPunct="1">
        <a:lnSpc>
          <a:spcPct val="114000"/>
        </a:lnSpc>
        <a:spcBef>
          <a:spcPts val="200"/>
        </a:spcBef>
        <a:spcAft>
          <a:spcPts val="400"/>
        </a:spcAft>
        <a:buClrTx/>
        <a:buFont typeface="Calibri" pitchFamily="34" charset="0"/>
        <a:buChar char="◦"/>
        <a:defRPr sz="1400" kern="1200" spc="50">
          <a:solidFill>
            <a:schemeClr val="tx1">
              <a:lumMod val="75000"/>
              <a:lumOff val="25000"/>
            </a:schemeClr>
          </a:solidFill>
          <a:latin typeface="+mn-lt"/>
          <a:ea typeface="+mn-ea"/>
          <a:cs typeface="+mn-cs"/>
        </a:defRPr>
      </a:lvl4pPr>
      <a:lvl5pPr marL="932688" indent="-182880" algn="l" defTabSz="914400" rtl="0" eaLnBrk="1" latinLnBrk="0" hangingPunct="1">
        <a:lnSpc>
          <a:spcPct val="114000"/>
        </a:lnSpc>
        <a:spcBef>
          <a:spcPts val="200"/>
        </a:spcBef>
        <a:spcAft>
          <a:spcPts val="400"/>
        </a:spcAft>
        <a:buClrTx/>
        <a:buFont typeface="Calibri" pitchFamily="34" charset="0"/>
        <a:buChar char="◦"/>
        <a:defRPr sz="1400" kern="1200" spc="5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9B7F88A-EE9B-4C9D-9477-42E234662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1D7C929-41AC-FF34-73B0-D543ED731967}"/>
              </a:ext>
            </a:extLst>
          </p:cNvPr>
          <p:cNvPicPr>
            <a:picLocks noChangeAspect="1"/>
          </p:cNvPicPr>
          <p:nvPr/>
        </p:nvPicPr>
        <p:blipFill>
          <a:blip r:embed="rId2"/>
          <a:srcRect t="20213"/>
          <a:stretch/>
        </p:blipFill>
        <p:spPr>
          <a:xfrm>
            <a:off x="1" y="10"/>
            <a:ext cx="12191999" cy="6857990"/>
          </a:xfrm>
          <a:prstGeom prst="rect">
            <a:avLst/>
          </a:prstGeom>
        </p:spPr>
      </p:pic>
      <p:sp>
        <p:nvSpPr>
          <p:cNvPr id="16" name="Rectangle 10">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제목 1">
            <a:extLst>
              <a:ext uri="{FF2B5EF4-FFF2-40B4-BE49-F238E27FC236}">
                <a16:creationId xmlns:a16="http://schemas.microsoft.com/office/drawing/2014/main" id="{46C05126-BBFA-FD98-4441-C1B69F67474D}"/>
              </a:ext>
            </a:extLst>
          </p:cNvPr>
          <p:cNvSpPr>
            <a:spLocks noGrp="1"/>
          </p:cNvSpPr>
          <p:nvPr>
            <p:ph type="ctrTitle"/>
          </p:nvPr>
        </p:nvSpPr>
        <p:spPr>
          <a:xfrm>
            <a:off x="4985517" y="3331444"/>
            <a:ext cx="6470692" cy="1229306"/>
          </a:xfrm>
        </p:spPr>
        <p:txBody>
          <a:bodyPr>
            <a:normAutofit/>
          </a:bodyPr>
          <a:lstStyle/>
          <a:p>
            <a:r>
              <a:rPr kumimoji="1" lang="ko-KR" altLang="en-US" sz="5400">
                <a:solidFill>
                  <a:schemeClr val="tx1"/>
                </a:solidFill>
              </a:rPr>
              <a:t>도커의 동작 원리</a:t>
            </a:r>
          </a:p>
        </p:txBody>
      </p:sp>
      <p:sp>
        <p:nvSpPr>
          <p:cNvPr id="3" name="부제목 2">
            <a:extLst>
              <a:ext uri="{FF2B5EF4-FFF2-40B4-BE49-F238E27FC236}">
                <a16:creationId xmlns:a16="http://schemas.microsoft.com/office/drawing/2014/main" id="{2D0C1983-7025-DF21-44BE-CA644BA7A915}"/>
              </a:ext>
            </a:extLst>
          </p:cNvPr>
          <p:cNvSpPr>
            <a:spLocks noGrp="1"/>
          </p:cNvSpPr>
          <p:nvPr>
            <p:ph type="subTitle" idx="1"/>
          </p:nvPr>
        </p:nvSpPr>
        <p:spPr>
          <a:xfrm>
            <a:off x="4985516" y="4735799"/>
            <a:ext cx="6470693" cy="605256"/>
          </a:xfrm>
        </p:spPr>
        <p:txBody>
          <a:bodyPr>
            <a:normAutofit/>
          </a:bodyPr>
          <a:lstStyle/>
          <a:p>
            <a:r>
              <a:rPr kumimoji="1" lang="en-US" altLang="ko-KR"/>
              <a:t>2024-07-27</a:t>
            </a:r>
            <a:endParaRPr kumimoji="1" lang="ko-KR" altLang="en-US" dirty="0"/>
          </a:p>
        </p:txBody>
      </p:sp>
      <p:cxnSp>
        <p:nvCxnSpPr>
          <p:cNvPr id="17" name="Straight Connector 12">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0211"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15" name="!!footer rectangle">
            <a:extLst>
              <a:ext uri="{FF2B5EF4-FFF2-40B4-BE49-F238E27FC236}">
                <a16:creationId xmlns:a16="http://schemas.microsoft.com/office/drawing/2014/main" id="{D50218C5-E017-43D2-8345-FD9FBF0C9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ko-KR" altLang="en-US"/>
          </a:p>
        </p:txBody>
      </p:sp>
    </p:spTree>
    <p:extLst>
      <p:ext uri="{BB962C8B-B14F-4D97-AF65-F5344CB8AC3E}">
        <p14:creationId xmlns:p14="http://schemas.microsoft.com/office/powerpoint/2010/main" val="401171895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FB8320-668C-A757-2F51-4125867F8C5C}"/>
              </a:ext>
            </a:extLst>
          </p:cNvPr>
          <p:cNvSpPr>
            <a:spLocks noGrp="1"/>
          </p:cNvSpPr>
          <p:nvPr>
            <p:ph type="title"/>
          </p:nvPr>
        </p:nvSpPr>
        <p:spPr/>
        <p:txBody>
          <a:bodyPr/>
          <a:lstStyle/>
          <a:p>
            <a:r>
              <a:rPr kumimoji="1" lang="ko-KR" altLang="en-US" sz="4400" dirty="0"/>
              <a:t>컨테이너로도 이미지를 만들 수 있다</a:t>
            </a:r>
          </a:p>
        </p:txBody>
      </p:sp>
      <p:pic>
        <p:nvPicPr>
          <p:cNvPr id="5" name="내용 개체 틀 4" descr="텍스트, 스크린샷, 도표, 디자인이(가) 표시된 사진&#10;&#10;자동 생성된 설명">
            <a:extLst>
              <a:ext uri="{FF2B5EF4-FFF2-40B4-BE49-F238E27FC236}">
                <a16:creationId xmlns:a16="http://schemas.microsoft.com/office/drawing/2014/main" id="{E4011FD5-7257-3B2D-AD67-549298779A0E}"/>
              </a:ext>
            </a:extLst>
          </p:cNvPr>
          <p:cNvPicPr>
            <a:picLocks noGrp="1" noChangeAspect="1"/>
          </p:cNvPicPr>
          <p:nvPr>
            <p:ph idx="1"/>
          </p:nvPr>
        </p:nvPicPr>
        <p:blipFill>
          <a:blip r:embed="rId2"/>
          <a:stretch>
            <a:fillRect/>
          </a:stretch>
        </p:blipFill>
        <p:spPr>
          <a:xfrm>
            <a:off x="2741454" y="2108200"/>
            <a:ext cx="6769418" cy="3760788"/>
          </a:xfrm>
        </p:spPr>
      </p:pic>
    </p:spTree>
    <p:extLst>
      <p:ext uri="{BB962C8B-B14F-4D97-AF65-F5344CB8AC3E}">
        <p14:creationId xmlns:p14="http://schemas.microsoft.com/office/powerpoint/2010/main" val="2103415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D2B9830-7A6B-E3FF-1048-3D6041974411}"/>
              </a:ext>
            </a:extLst>
          </p:cNvPr>
          <p:cNvSpPr>
            <a:spLocks noGrp="1"/>
          </p:cNvSpPr>
          <p:nvPr>
            <p:ph type="title"/>
          </p:nvPr>
        </p:nvSpPr>
        <p:spPr/>
        <p:txBody>
          <a:bodyPr/>
          <a:lstStyle/>
          <a:p>
            <a:r>
              <a:rPr kumimoji="1" lang="ko-KR" altLang="en-US" sz="4400" dirty="0"/>
              <a:t>컨테이너로도 이미지를 만들 수 있다</a:t>
            </a:r>
          </a:p>
        </p:txBody>
      </p:sp>
      <p:pic>
        <p:nvPicPr>
          <p:cNvPr id="5" name="내용 개체 틀 4" descr="텍스트, 스크린샷, 도표, 디자인이(가) 표시된 사진&#10;&#10;자동 생성된 설명">
            <a:extLst>
              <a:ext uri="{FF2B5EF4-FFF2-40B4-BE49-F238E27FC236}">
                <a16:creationId xmlns:a16="http://schemas.microsoft.com/office/drawing/2014/main" id="{278EDBBE-E3CC-AF1A-AC33-3A6FB137B36E}"/>
              </a:ext>
            </a:extLst>
          </p:cNvPr>
          <p:cNvPicPr>
            <a:picLocks noGrp="1" noChangeAspect="1"/>
          </p:cNvPicPr>
          <p:nvPr>
            <p:ph idx="1"/>
          </p:nvPr>
        </p:nvPicPr>
        <p:blipFill>
          <a:blip r:embed="rId2"/>
          <a:stretch>
            <a:fillRect/>
          </a:stretch>
        </p:blipFill>
        <p:spPr>
          <a:xfrm>
            <a:off x="2272680" y="2108200"/>
            <a:ext cx="7706966" cy="3760788"/>
          </a:xfrm>
        </p:spPr>
      </p:pic>
    </p:spTree>
    <p:extLst>
      <p:ext uri="{BB962C8B-B14F-4D97-AF65-F5344CB8AC3E}">
        <p14:creationId xmlns:p14="http://schemas.microsoft.com/office/powerpoint/2010/main" val="985824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264AA21-D357-53F2-4150-8DD5F059DAE9}"/>
              </a:ext>
            </a:extLst>
          </p:cNvPr>
          <p:cNvSpPr>
            <a:spLocks noGrp="1"/>
          </p:cNvSpPr>
          <p:nvPr>
            <p:ph type="title"/>
          </p:nvPr>
        </p:nvSpPr>
        <p:spPr/>
        <p:txBody>
          <a:bodyPr/>
          <a:lstStyle/>
          <a:p>
            <a:r>
              <a:rPr kumimoji="1" lang="ko-KR" altLang="en-US" dirty="0" err="1"/>
              <a:t>도커</a:t>
            </a:r>
            <a:r>
              <a:rPr kumimoji="1" lang="ko-KR" altLang="en-US" dirty="0"/>
              <a:t> </a:t>
            </a:r>
            <a:r>
              <a:rPr kumimoji="1" lang="ko-KR" altLang="en-US" dirty="0" err="1"/>
              <a:t>엔진간에</a:t>
            </a:r>
            <a:r>
              <a:rPr kumimoji="1" lang="ko-KR" altLang="en-US" dirty="0"/>
              <a:t> 이동이 가능하다</a:t>
            </a:r>
          </a:p>
        </p:txBody>
      </p:sp>
      <p:pic>
        <p:nvPicPr>
          <p:cNvPr id="5" name="내용 개체 틀 4" descr="텍스트, 스크린샷, 도표, 평면도이(가) 표시된 사진&#10;&#10;자동 생성된 설명">
            <a:extLst>
              <a:ext uri="{FF2B5EF4-FFF2-40B4-BE49-F238E27FC236}">
                <a16:creationId xmlns:a16="http://schemas.microsoft.com/office/drawing/2014/main" id="{D70AAB01-6285-526B-1ED2-4F4E31B6DF8D}"/>
              </a:ext>
            </a:extLst>
          </p:cNvPr>
          <p:cNvPicPr>
            <a:picLocks noGrp="1" noChangeAspect="1"/>
          </p:cNvPicPr>
          <p:nvPr>
            <p:ph idx="1"/>
          </p:nvPr>
        </p:nvPicPr>
        <p:blipFill>
          <a:blip r:embed="rId2"/>
          <a:stretch>
            <a:fillRect/>
          </a:stretch>
        </p:blipFill>
        <p:spPr>
          <a:xfrm>
            <a:off x="2050385" y="2108200"/>
            <a:ext cx="8151555" cy="3760788"/>
          </a:xfrm>
        </p:spPr>
      </p:pic>
    </p:spTree>
    <p:extLst>
      <p:ext uri="{BB962C8B-B14F-4D97-AF65-F5344CB8AC3E}">
        <p14:creationId xmlns:p14="http://schemas.microsoft.com/office/powerpoint/2010/main" val="402665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10F192F-6292-BE6D-79CF-AA756D96DB38}"/>
              </a:ext>
            </a:extLst>
          </p:cNvPr>
          <p:cNvSpPr>
            <a:spLocks noGrp="1"/>
          </p:cNvSpPr>
          <p:nvPr>
            <p:ph type="title"/>
          </p:nvPr>
        </p:nvSpPr>
        <p:spPr/>
        <p:txBody>
          <a:bodyPr/>
          <a:lstStyle/>
          <a:p>
            <a:r>
              <a:rPr kumimoji="1" lang="ko-KR" altLang="en-US" dirty="0" err="1"/>
              <a:t>도커</a:t>
            </a:r>
            <a:r>
              <a:rPr kumimoji="1" lang="ko-KR" altLang="en-US" dirty="0"/>
              <a:t> 허브와 </a:t>
            </a:r>
            <a:r>
              <a:rPr kumimoji="1" lang="ko-KR" altLang="en-US" dirty="0" err="1"/>
              <a:t>도커</a:t>
            </a:r>
            <a:r>
              <a:rPr kumimoji="1" lang="ko-KR" altLang="en-US" dirty="0"/>
              <a:t> 이미지</a:t>
            </a:r>
          </a:p>
        </p:txBody>
      </p:sp>
      <p:pic>
        <p:nvPicPr>
          <p:cNvPr id="5" name="내용 개체 틀 4" descr="텍스트, 스크린샷, 폰트, 디자인이(가) 표시된 사진&#10;&#10;자동 생성된 설명">
            <a:extLst>
              <a:ext uri="{FF2B5EF4-FFF2-40B4-BE49-F238E27FC236}">
                <a16:creationId xmlns:a16="http://schemas.microsoft.com/office/drawing/2014/main" id="{22E2F1CE-9217-5BCE-5EB0-1B4BF2A48A0D}"/>
              </a:ext>
            </a:extLst>
          </p:cNvPr>
          <p:cNvPicPr>
            <a:picLocks noGrp="1" noChangeAspect="1"/>
          </p:cNvPicPr>
          <p:nvPr>
            <p:ph idx="1"/>
          </p:nvPr>
        </p:nvPicPr>
        <p:blipFill>
          <a:blip r:embed="rId2"/>
          <a:stretch>
            <a:fillRect/>
          </a:stretch>
        </p:blipFill>
        <p:spPr>
          <a:xfrm>
            <a:off x="881455" y="2081924"/>
            <a:ext cx="7147125" cy="3760788"/>
          </a:xfrm>
        </p:spPr>
      </p:pic>
      <p:sp>
        <p:nvSpPr>
          <p:cNvPr id="6" name="TextBox 5">
            <a:extLst>
              <a:ext uri="{FF2B5EF4-FFF2-40B4-BE49-F238E27FC236}">
                <a16:creationId xmlns:a16="http://schemas.microsoft.com/office/drawing/2014/main" id="{359983EB-8541-3C7D-F29A-5BDD57AF01A2}"/>
              </a:ext>
            </a:extLst>
          </p:cNvPr>
          <p:cNvSpPr txBox="1"/>
          <p:nvPr/>
        </p:nvSpPr>
        <p:spPr>
          <a:xfrm>
            <a:off x="6873767" y="2092729"/>
            <a:ext cx="4281914" cy="369332"/>
          </a:xfrm>
          <a:prstGeom prst="rect">
            <a:avLst/>
          </a:prstGeom>
          <a:noFill/>
        </p:spPr>
        <p:txBody>
          <a:bodyPr wrap="square" rtlCol="0">
            <a:spAutoFit/>
          </a:bodyPr>
          <a:lstStyle/>
          <a:p>
            <a:r>
              <a:rPr kumimoji="1" lang="ko-KR" altLang="en-US" dirty="0"/>
              <a:t>공개된 컨테이너 이미지가 모여 있는 곳</a:t>
            </a:r>
            <a:endParaRPr kumimoji="1" lang="en-US" altLang="ko-KR" dirty="0"/>
          </a:p>
        </p:txBody>
      </p:sp>
    </p:spTree>
    <p:extLst>
      <p:ext uri="{BB962C8B-B14F-4D97-AF65-F5344CB8AC3E}">
        <p14:creationId xmlns:p14="http://schemas.microsoft.com/office/powerpoint/2010/main" val="431965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59BCD72-E766-2BD5-93F7-BD46137D8CDE}"/>
              </a:ext>
            </a:extLst>
          </p:cNvPr>
          <p:cNvSpPr>
            <a:spLocks noGrp="1"/>
          </p:cNvSpPr>
          <p:nvPr>
            <p:ph type="title"/>
          </p:nvPr>
        </p:nvSpPr>
        <p:spPr/>
        <p:txBody>
          <a:bodyPr/>
          <a:lstStyle/>
          <a:p>
            <a:r>
              <a:rPr kumimoji="1" lang="ko-KR" altLang="en-US" dirty="0" err="1"/>
              <a:t>도커</a:t>
            </a:r>
            <a:r>
              <a:rPr kumimoji="1" lang="ko-KR" altLang="en-US" dirty="0"/>
              <a:t> 허브와 </a:t>
            </a:r>
            <a:r>
              <a:rPr kumimoji="1" lang="ko-KR" altLang="en-US" dirty="0" err="1"/>
              <a:t>도커</a:t>
            </a:r>
            <a:r>
              <a:rPr kumimoji="1" lang="ko-KR" altLang="en-US" dirty="0"/>
              <a:t> 이미지</a:t>
            </a:r>
          </a:p>
        </p:txBody>
      </p:sp>
      <p:pic>
        <p:nvPicPr>
          <p:cNvPr id="5" name="내용 개체 틀 4" descr="도표, 스케치, 평면도, 기술 도면이(가) 표시된 사진&#10;&#10;자동 생성된 설명">
            <a:extLst>
              <a:ext uri="{FF2B5EF4-FFF2-40B4-BE49-F238E27FC236}">
                <a16:creationId xmlns:a16="http://schemas.microsoft.com/office/drawing/2014/main" id="{146E1B31-A853-41F5-1E1E-30A74BD5A276}"/>
              </a:ext>
            </a:extLst>
          </p:cNvPr>
          <p:cNvPicPr>
            <a:picLocks noGrp="1" noChangeAspect="1"/>
          </p:cNvPicPr>
          <p:nvPr>
            <p:ph idx="1"/>
          </p:nvPr>
        </p:nvPicPr>
        <p:blipFill>
          <a:blip r:embed="rId2"/>
          <a:stretch>
            <a:fillRect/>
          </a:stretch>
        </p:blipFill>
        <p:spPr>
          <a:xfrm>
            <a:off x="2034352" y="2108200"/>
            <a:ext cx="8183621" cy="3760788"/>
          </a:xfrm>
        </p:spPr>
      </p:pic>
    </p:spTree>
    <p:extLst>
      <p:ext uri="{BB962C8B-B14F-4D97-AF65-F5344CB8AC3E}">
        <p14:creationId xmlns:p14="http://schemas.microsoft.com/office/powerpoint/2010/main" val="2746221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67704F-6B12-593E-F6C5-6DDFAD992C8E}"/>
              </a:ext>
            </a:extLst>
          </p:cNvPr>
          <p:cNvSpPr>
            <a:spLocks noGrp="1"/>
          </p:cNvSpPr>
          <p:nvPr>
            <p:ph type="title"/>
          </p:nvPr>
        </p:nvSpPr>
        <p:spPr/>
        <p:txBody>
          <a:bodyPr/>
          <a:lstStyle/>
          <a:p>
            <a:r>
              <a:rPr kumimoji="1" lang="ko-KR" altLang="en-US" sz="3600" dirty="0" err="1"/>
              <a:t>도커</a:t>
            </a:r>
            <a:r>
              <a:rPr kumimoji="1" lang="ko-KR" altLang="en-US" sz="3600" dirty="0"/>
              <a:t> 허브에는 어떤 이미지가 공개돼 있을까</a:t>
            </a:r>
            <a:r>
              <a:rPr kumimoji="1" lang="en-US" altLang="ko-KR" sz="3600" dirty="0"/>
              <a:t>?</a:t>
            </a:r>
            <a:endParaRPr kumimoji="1" lang="ko-KR" altLang="en-US" sz="3600" dirty="0"/>
          </a:p>
        </p:txBody>
      </p:sp>
      <p:pic>
        <p:nvPicPr>
          <p:cNvPr id="5" name="내용 개체 틀 4" descr="텍스트, 스크린샷, 디자인이(가) 표시된 사진&#10;&#10;자동 생성된 설명">
            <a:extLst>
              <a:ext uri="{FF2B5EF4-FFF2-40B4-BE49-F238E27FC236}">
                <a16:creationId xmlns:a16="http://schemas.microsoft.com/office/drawing/2014/main" id="{3C174E2D-E864-FA80-0928-76E999C460A1}"/>
              </a:ext>
            </a:extLst>
          </p:cNvPr>
          <p:cNvPicPr>
            <a:picLocks noGrp="1" noChangeAspect="1"/>
          </p:cNvPicPr>
          <p:nvPr>
            <p:ph idx="1"/>
          </p:nvPr>
        </p:nvPicPr>
        <p:blipFill>
          <a:blip r:embed="rId2"/>
          <a:stretch>
            <a:fillRect/>
          </a:stretch>
        </p:blipFill>
        <p:spPr>
          <a:xfrm>
            <a:off x="1779923" y="2108200"/>
            <a:ext cx="8692480" cy="3760788"/>
          </a:xfrm>
        </p:spPr>
      </p:pic>
    </p:spTree>
    <p:extLst>
      <p:ext uri="{BB962C8B-B14F-4D97-AF65-F5344CB8AC3E}">
        <p14:creationId xmlns:p14="http://schemas.microsoft.com/office/powerpoint/2010/main" val="423022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47BA62D-B291-B835-3105-67C3595AAE6D}"/>
              </a:ext>
            </a:extLst>
          </p:cNvPr>
          <p:cNvSpPr>
            <a:spLocks noGrp="1"/>
          </p:cNvSpPr>
          <p:nvPr>
            <p:ph type="title"/>
          </p:nvPr>
        </p:nvSpPr>
        <p:spPr/>
        <p:txBody>
          <a:bodyPr/>
          <a:lstStyle/>
          <a:p>
            <a:r>
              <a:rPr kumimoji="1" lang="ko-KR" altLang="en-US" sz="3600" dirty="0" err="1"/>
              <a:t>도커</a:t>
            </a:r>
            <a:r>
              <a:rPr kumimoji="1" lang="ko-KR" altLang="en-US" sz="3600" dirty="0"/>
              <a:t> 허브에는 어떤 이미지가 공개돼 있을까</a:t>
            </a:r>
            <a:r>
              <a:rPr kumimoji="1" lang="en-US" altLang="ko-KR" sz="3600" dirty="0"/>
              <a:t>?</a:t>
            </a:r>
            <a:endParaRPr kumimoji="1" lang="ko-KR" altLang="en-US" sz="3600" dirty="0"/>
          </a:p>
        </p:txBody>
      </p:sp>
      <p:pic>
        <p:nvPicPr>
          <p:cNvPr id="5" name="내용 개체 틀 4" descr="스크린샷, 텍스트, 도표, 디자인이(가) 표시된 사진&#10;&#10;자동 생성된 설명">
            <a:extLst>
              <a:ext uri="{FF2B5EF4-FFF2-40B4-BE49-F238E27FC236}">
                <a16:creationId xmlns:a16="http://schemas.microsoft.com/office/drawing/2014/main" id="{7C3C3A7F-7C56-4278-A616-755718AAD177}"/>
              </a:ext>
            </a:extLst>
          </p:cNvPr>
          <p:cNvPicPr>
            <a:picLocks noGrp="1" noChangeAspect="1"/>
          </p:cNvPicPr>
          <p:nvPr>
            <p:ph idx="1"/>
          </p:nvPr>
        </p:nvPicPr>
        <p:blipFill>
          <a:blip r:embed="rId2"/>
          <a:stretch>
            <a:fillRect/>
          </a:stretch>
        </p:blipFill>
        <p:spPr>
          <a:xfrm>
            <a:off x="2777307" y="2108200"/>
            <a:ext cx="6697711" cy="3760788"/>
          </a:xfrm>
        </p:spPr>
      </p:pic>
    </p:spTree>
    <p:extLst>
      <p:ext uri="{BB962C8B-B14F-4D97-AF65-F5344CB8AC3E}">
        <p14:creationId xmlns:p14="http://schemas.microsoft.com/office/powerpoint/2010/main" val="243572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E6BED6-B560-1CA8-5C19-672447EAF429}"/>
              </a:ext>
            </a:extLst>
          </p:cNvPr>
          <p:cNvSpPr>
            <a:spLocks noGrp="1"/>
          </p:cNvSpPr>
          <p:nvPr>
            <p:ph type="title"/>
          </p:nvPr>
        </p:nvSpPr>
        <p:spPr/>
        <p:txBody>
          <a:bodyPr/>
          <a:lstStyle/>
          <a:p>
            <a:r>
              <a:rPr kumimoji="1" lang="ko-KR" altLang="en-US" sz="3600" dirty="0" err="1"/>
              <a:t>도커</a:t>
            </a:r>
            <a:r>
              <a:rPr kumimoji="1" lang="ko-KR" altLang="en-US" sz="3600" dirty="0"/>
              <a:t> 허브에는 어떤 이미지가 공개돼 있을까</a:t>
            </a:r>
            <a:r>
              <a:rPr kumimoji="1" lang="en-US" altLang="ko-KR" sz="3600" dirty="0"/>
              <a:t>?</a:t>
            </a:r>
            <a:endParaRPr kumimoji="1" lang="ko-KR" altLang="en-US" sz="3600" dirty="0"/>
          </a:p>
        </p:txBody>
      </p:sp>
      <p:pic>
        <p:nvPicPr>
          <p:cNvPr id="5" name="내용 개체 틀 4" descr="텍스트, 도표, 스크린샷, 직사각형이(가) 표시된 사진&#10;&#10;자동 생성된 설명">
            <a:extLst>
              <a:ext uri="{FF2B5EF4-FFF2-40B4-BE49-F238E27FC236}">
                <a16:creationId xmlns:a16="http://schemas.microsoft.com/office/drawing/2014/main" id="{19A4328B-3465-E195-0008-10E7F1DD5657}"/>
              </a:ext>
            </a:extLst>
          </p:cNvPr>
          <p:cNvPicPr>
            <a:picLocks noGrp="1" noChangeAspect="1"/>
          </p:cNvPicPr>
          <p:nvPr>
            <p:ph idx="1"/>
          </p:nvPr>
        </p:nvPicPr>
        <p:blipFill>
          <a:blip r:embed="rId2"/>
          <a:stretch>
            <a:fillRect/>
          </a:stretch>
        </p:blipFill>
        <p:spPr>
          <a:xfrm>
            <a:off x="3084860" y="2108200"/>
            <a:ext cx="6082605" cy="3760788"/>
          </a:xfrm>
        </p:spPr>
      </p:pic>
    </p:spTree>
    <p:extLst>
      <p:ext uri="{BB962C8B-B14F-4D97-AF65-F5344CB8AC3E}">
        <p14:creationId xmlns:p14="http://schemas.microsoft.com/office/powerpoint/2010/main" val="1840580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C64687-4BB6-A6E0-2173-A0F808905959}"/>
              </a:ext>
            </a:extLst>
          </p:cNvPr>
          <p:cNvSpPr>
            <a:spLocks noGrp="1"/>
          </p:cNvSpPr>
          <p:nvPr>
            <p:ph type="title"/>
          </p:nvPr>
        </p:nvSpPr>
        <p:spPr/>
        <p:txBody>
          <a:bodyPr/>
          <a:lstStyle/>
          <a:p>
            <a:r>
              <a:rPr lang="ko-KR" altLang="en-US" sz="4400" b="1" dirty="0"/>
              <a:t>안전한 컨테이너 이미지를 고르는 법</a:t>
            </a:r>
            <a:endParaRPr kumimoji="1" lang="ko-KR" altLang="en-US" sz="4400" dirty="0"/>
          </a:p>
        </p:txBody>
      </p:sp>
      <p:sp>
        <p:nvSpPr>
          <p:cNvPr id="3" name="내용 개체 틀 2">
            <a:extLst>
              <a:ext uri="{FF2B5EF4-FFF2-40B4-BE49-F238E27FC236}">
                <a16:creationId xmlns:a16="http://schemas.microsoft.com/office/drawing/2014/main" id="{F33BF034-EF01-A21D-B717-E073D687ACF6}"/>
              </a:ext>
            </a:extLst>
          </p:cNvPr>
          <p:cNvSpPr>
            <a:spLocks noGrp="1"/>
          </p:cNvSpPr>
          <p:nvPr>
            <p:ph idx="1"/>
          </p:nvPr>
        </p:nvSpPr>
        <p:spPr/>
        <p:txBody>
          <a:bodyPr/>
          <a:lstStyle/>
          <a:p>
            <a:r>
              <a:rPr kumimoji="1" lang="ko-KR" altLang="en-US" sz="1800" dirty="0"/>
              <a:t>공식 이미지를 사용한다</a:t>
            </a:r>
            <a:endParaRPr kumimoji="1" lang="en-US" altLang="ko-KR" sz="1800" dirty="0"/>
          </a:p>
          <a:p>
            <a:pPr lvl="1"/>
            <a:r>
              <a:rPr kumimoji="1" lang="ko-KR" altLang="en-US" sz="1600" dirty="0"/>
              <a:t>공식 이미지는 </a:t>
            </a:r>
            <a:r>
              <a:rPr kumimoji="1" lang="ko-KR" altLang="en-US" sz="1600" dirty="0" err="1"/>
              <a:t>도커에서</a:t>
            </a:r>
            <a:r>
              <a:rPr kumimoji="1" lang="ko-KR" altLang="en-US" sz="1600" dirty="0"/>
              <a:t> 직접 배포하거나 해당 소프트웨어를 개발 및 관리하는 기업이나 조직에서 제공</a:t>
            </a:r>
            <a:r>
              <a:rPr kumimoji="1" lang="en-US" altLang="ko-KR" sz="1600" dirty="0"/>
              <a:t>.</a:t>
            </a:r>
          </a:p>
          <a:p>
            <a:pPr lvl="1"/>
            <a:r>
              <a:rPr kumimoji="1" lang="ko-KR" altLang="en-US" sz="1600" dirty="0"/>
              <a:t>보안과 이미지 선택의 용이성</a:t>
            </a:r>
            <a:r>
              <a:rPr kumimoji="1" lang="en-US" altLang="ko-KR" sz="1600" dirty="0"/>
              <a:t>.</a:t>
            </a:r>
          </a:p>
          <a:p>
            <a:pPr lvl="1"/>
            <a:r>
              <a:rPr kumimoji="1" lang="ko-KR" altLang="en-US" sz="1600" dirty="0"/>
              <a:t>단</a:t>
            </a:r>
            <a:r>
              <a:rPr kumimoji="1" lang="en-US" altLang="ko-KR" sz="1600" dirty="0"/>
              <a:t>, </a:t>
            </a:r>
            <a:r>
              <a:rPr kumimoji="1" lang="ko-KR" altLang="en-US" sz="1600" dirty="0"/>
              <a:t>특정 운영체제 및 버전에 한정된 경우 주의 필요</a:t>
            </a:r>
            <a:r>
              <a:rPr kumimoji="1" lang="en-US" altLang="ko-KR" sz="1600" dirty="0"/>
              <a:t>.</a:t>
            </a:r>
          </a:p>
          <a:p>
            <a:r>
              <a:rPr kumimoji="1" lang="ko-KR" altLang="en-US" sz="1800" dirty="0"/>
              <a:t>커스텀 이미지를 직접 만들어 사용한다</a:t>
            </a:r>
          </a:p>
          <a:p>
            <a:pPr lvl="1"/>
            <a:r>
              <a:rPr kumimoji="1" lang="ko-KR" altLang="en-US" sz="1600" dirty="0"/>
              <a:t>필요 요소만 담긴 커스텀 이미지 제작</a:t>
            </a:r>
            <a:r>
              <a:rPr kumimoji="1" lang="en-US" altLang="ko-KR" sz="1600" dirty="0"/>
              <a:t>.</a:t>
            </a:r>
          </a:p>
          <a:p>
            <a:pPr lvl="1"/>
            <a:r>
              <a:rPr kumimoji="1" lang="ko-KR" altLang="en-US" sz="1600" dirty="0"/>
              <a:t>운영체제를 포함한 컨테이너 이미지 직접 제작은 추천하지 않음</a:t>
            </a:r>
            <a:r>
              <a:rPr kumimoji="1" lang="en-US" altLang="ko-KR" sz="1600" dirty="0"/>
              <a:t>.</a:t>
            </a:r>
          </a:p>
          <a:p>
            <a:pPr lvl="1"/>
            <a:r>
              <a:rPr kumimoji="1" lang="ko-KR" altLang="en-US" sz="1600" dirty="0"/>
              <a:t>공식 이미지가 아니어도 안전한 이미지 존재</a:t>
            </a:r>
            <a:r>
              <a:rPr kumimoji="1" lang="en-US" altLang="ko-KR" sz="1600" dirty="0"/>
              <a:t>.</a:t>
            </a:r>
          </a:p>
          <a:p>
            <a:pPr lvl="1"/>
            <a:r>
              <a:rPr kumimoji="1" lang="ko-KR" altLang="en-US" sz="1600" dirty="0"/>
              <a:t>검증된 출처의 이미지를 신중하게 선택</a:t>
            </a:r>
            <a:r>
              <a:rPr kumimoji="1" lang="en-US" altLang="ko-KR" sz="1600" dirty="0"/>
              <a:t>.</a:t>
            </a:r>
            <a:endParaRPr kumimoji="1" lang="ko-KR" altLang="en-US" dirty="0"/>
          </a:p>
        </p:txBody>
      </p:sp>
    </p:spTree>
    <p:extLst>
      <p:ext uri="{BB962C8B-B14F-4D97-AF65-F5344CB8AC3E}">
        <p14:creationId xmlns:p14="http://schemas.microsoft.com/office/powerpoint/2010/main" val="3772498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A706FC-483A-CC95-334E-89F762B8E737}"/>
              </a:ext>
            </a:extLst>
          </p:cNvPr>
          <p:cNvSpPr>
            <a:spLocks noGrp="1"/>
          </p:cNvSpPr>
          <p:nvPr>
            <p:ph type="title"/>
          </p:nvPr>
        </p:nvSpPr>
        <p:spPr/>
        <p:txBody>
          <a:bodyPr/>
          <a:lstStyle/>
          <a:p>
            <a:r>
              <a:rPr kumimoji="1" lang="ko-KR" altLang="en-US" sz="4400" dirty="0"/>
              <a:t>다양한 형태로 조합이 가능한 컨테이너</a:t>
            </a:r>
          </a:p>
        </p:txBody>
      </p:sp>
      <p:pic>
        <p:nvPicPr>
          <p:cNvPr id="5" name="내용 개체 틀 4" descr="텍스트, 도표, 스크린샷, 디자인이(가) 표시된 사진&#10;&#10;자동 생성된 설명">
            <a:extLst>
              <a:ext uri="{FF2B5EF4-FFF2-40B4-BE49-F238E27FC236}">
                <a16:creationId xmlns:a16="http://schemas.microsoft.com/office/drawing/2014/main" id="{BBC384D7-B2C9-CD23-E2FB-729D41D4FAC9}"/>
              </a:ext>
            </a:extLst>
          </p:cNvPr>
          <p:cNvPicPr>
            <a:picLocks noGrp="1" noChangeAspect="1"/>
          </p:cNvPicPr>
          <p:nvPr>
            <p:ph idx="1"/>
          </p:nvPr>
        </p:nvPicPr>
        <p:blipFill>
          <a:blip r:embed="rId2"/>
          <a:stretch>
            <a:fillRect/>
          </a:stretch>
        </p:blipFill>
        <p:spPr>
          <a:xfrm>
            <a:off x="2586361" y="2108200"/>
            <a:ext cx="7079603" cy="3760788"/>
          </a:xfrm>
        </p:spPr>
      </p:pic>
    </p:spTree>
    <p:extLst>
      <p:ext uri="{BB962C8B-B14F-4D97-AF65-F5344CB8AC3E}">
        <p14:creationId xmlns:p14="http://schemas.microsoft.com/office/powerpoint/2010/main" val="758203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C840510-B1EB-5792-5897-4261C53980F4}"/>
              </a:ext>
            </a:extLst>
          </p:cNvPr>
          <p:cNvSpPr>
            <a:spLocks noGrp="1"/>
          </p:cNvSpPr>
          <p:nvPr>
            <p:ph type="title"/>
          </p:nvPr>
        </p:nvSpPr>
        <p:spPr/>
        <p:txBody>
          <a:bodyPr/>
          <a:lstStyle/>
          <a:p>
            <a:r>
              <a:rPr kumimoji="1" lang="ko-KR" altLang="en-US" dirty="0" err="1"/>
              <a:t>도커의</a:t>
            </a:r>
            <a:r>
              <a:rPr kumimoji="1" lang="ko-KR" altLang="en-US" dirty="0"/>
              <a:t> 구조</a:t>
            </a:r>
          </a:p>
        </p:txBody>
      </p:sp>
      <p:pic>
        <p:nvPicPr>
          <p:cNvPr id="5" name="내용 개체 틀 4" descr="텍스트, 스크린샷, 도표, 디자인이(가) 표시된 사진&#10;&#10;자동 생성된 설명">
            <a:extLst>
              <a:ext uri="{FF2B5EF4-FFF2-40B4-BE49-F238E27FC236}">
                <a16:creationId xmlns:a16="http://schemas.microsoft.com/office/drawing/2014/main" id="{0D4109FE-EE47-F30F-AACF-A3B70102B7D7}"/>
              </a:ext>
            </a:extLst>
          </p:cNvPr>
          <p:cNvPicPr>
            <a:picLocks noGrp="1" noChangeAspect="1"/>
          </p:cNvPicPr>
          <p:nvPr>
            <p:ph idx="1"/>
          </p:nvPr>
        </p:nvPicPr>
        <p:blipFill>
          <a:blip r:embed="rId2"/>
          <a:stretch>
            <a:fillRect/>
          </a:stretch>
        </p:blipFill>
        <p:spPr>
          <a:xfrm>
            <a:off x="1097280" y="2117436"/>
            <a:ext cx="7032839" cy="3760788"/>
          </a:xfrm>
        </p:spPr>
      </p:pic>
      <p:sp>
        <p:nvSpPr>
          <p:cNvPr id="6" name="TextBox 5">
            <a:extLst>
              <a:ext uri="{FF2B5EF4-FFF2-40B4-BE49-F238E27FC236}">
                <a16:creationId xmlns:a16="http://schemas.microsoft.com/office/drawing/2014/main" id="{F28525A8-7AAB-7134-8BD2-611058E0C9A1}"/>
              </a:ext>
            </a:extLst>
          </p:cNvPr>
          <p:cNvSpPr txBox="1"/>
          <p:nvPr/>
        </p:nvSpPr>
        <p:spPr>
          <a:xfrm>
            <a:off x="8303172" y="2117436"/>
            <a:ext cx="2852508" cy="923330"/>
          </a:xfrm>
          <a:prstGeom prst="rect">
            <a:avLst/>
          </a:prstGeom>
          <a:noFill/>
        </p:spPr>
        <p:txBody>
          <a:bodyPr wrap="square" rtlCol="0">
            <a:spAutoFit/>
          </a:bodyPr>
          <a:lstStyle/>
          <a:p>
            <a:r>
              <a:rPr kumimoji="1" lang="ko-KR" altLang="en-US" dirty="0"/>
              <a:t>운영체제 위에 </a:t>
            </a:r>
            <a:r>
              <a:rPr kumimoji="1" lang="ko-KR" altLang="en-US" dirty="0" err="1"/>
              <a:t>도커</a:t>
            </a:r>
            <a:r>
              <a:rPr kumimoji="1" lang="ko-KR" altLang="en-US" dirty="0"/>
              <a:t> 엔진이 동작하고 그 위에 컨테이너가 동작한다</a:t>
            </a:r>
            <a:r>
              <a:rPr kumimoji="1" lang="en-US" altLang="ko-KR" dirty="0"/>
              <a:t>.</a:t>
            </a:r>
            <a:r>
              <a:rPr kumimoji="1" lang="ko-KR" altLang="en-US" dirty="0"/>
              <a:t> </a:t>
            </a:r>
          </a:p>
        </p:txBody>
      </p:sp>
    </p:spTree>
    <p:extLst>
      <p:ext uri="{BB962C8B-B14F-4D97-AF65-F5344CB8AC3E}">
        <p14:creationId xmlns:p14="http://schemas.microsoft.com/office/powerpoint/2010/main" val="4089457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C05B4AF-31A3-BF8D-15E0-5F4096EDCC6B}"/>
              </a:ext>
            </a:extLst>
          </p:cNvPr>
          <p:cNvSpPr>
            <a:spLocks noGrp="1"/>
          </p:cNvSpPr>
          <p:nvPr>
            <p:ph type="title"/>
          </p:nvPr>
        </p:nvSpPr>
        <p:spPr/>
        <p:txBody>
          <a:bodyPr/>
          <a:lstStyle/>
          <a:p>
            <a:r>
              <a:rPr kumimoji="1" lang="ko-KR" altLang="en-US" sz="4000" dirty="0" err="1"/>
              <a:t>도커</a:t>
            </a:r>
            <a:r>
              <a:rPr kumimoji="1" lang="ko-KR" altLang="en-US" sz="4000" dirty="0"/>
              <a:t> 컨테이너는 </a:t>
            </a:r>
            <a:r>
              <a:rPr kumimoji="1" lang="en-US" altLang="ko-KR" sz="4000" dirty="0"/>
              <a:t>“</a:t>
            </a:r>
            <a:r>
              <a:rPr kumimoji="1" lang="ko-KR" altLang="en-US" sz="4000" dirty="0"/>
              <a:t>쓰고 버리는</a:t>
            </a:r>
            <a:r>
              <a:rPr kumimoji="1" lang="en-US" altLang="ko-KR" sz="4000" dirty="0"/>
              <a:t>”</a:t>
            </a:r>
            <a:r>
              <a:rPr kumimoji="1" lang="ko-KR" altLang="en-US" sz="4000" dirty="0"/>
              <a:t> 일회용품</a:t>
            </a:r>
          </a:p>
        </p:txBody>
      </p:sp>
      <p:pic>
        <p:nvPicPr>
          <p:cNvPr id="5" name="내용 개체 틀 4" descr="텍스트, 도표, 디자인, 클립아트이(가) 표시된 사진&#10;&#10;자동 생성된 설명">
            <a:extLst>
              <a:ext uri="{FF2B5EF4-FFF2-40B4-BE49-F238E27FC236}">
                <a16:creationId xmlns:a16="http://schemas.microsoft.com/office/drawing/2014/main" id="{484F7274-54C3-0810-B005-AB2688C0E6F9}"/>
              </a:ext>
            </a:extLst>
          </p:cNvPr>
          <p:cNvPicPr>
            <a:picLocks noGrp="1" noChangeAspect="1"/>
          </p:cNvPicPr>
          <p:nvPr>
            <p:ph idx="1"/>
          </p:nvPr>
        </p:nvPicPr>
        <p:blipFill>
          <a:blip r:embed="rId2"/>
          <a:stretch>
            <a:fillRect/>
          </a:stretch>
        </p:blipFill>
        <p:spPr>
          <a:xfrm>
            <a:off x="2184568" y="2108200"/>
            <a:ext cx="7883190" cy="3760788"/>
          </a:xfrm>
        </p:spPr>
      </p:pic>
    </p:spTree>
    <p:extLst>
      <p:ext uri="{BB962C8B-B14F-4D97-AF65-F5344CB8AC3E}">
        <p14:creationId xmlns:p14="http://schemas.microsoft.com/office/powerpoint/2010/main" val="1051547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24448DC-3C09-6D17-0EE2-E32FAD71E049}"/>
              </a:ext>
            </a:extLst>
          </p:cNvPr>
          <p:cNvSpPr>
            <a:spLocks noGrp="1"/>
          </p:cNvSpPr>
          <p:nvPr>
            <p:ph type="title"/>
          </p:nvPr>
        </p:nvSpPr>
        <p:spPr/>
        <p:txBody>
          <a:bodyPr/>
          <a:lstStyle/>
          <a:p>
            <a:r>
              <a:rPr kumimoji="1" lang="ko-KR" altLang="en-US" dirty="0"/>
              <a:t>컨테이너의 생애주기</a:t>
            </a:r>
          </a:p>
        </p:txBody>
      </p:sp>
      <p:pic>
        <p:nvPicPr>
          <p:cNvPr id="5" name="내용 개체 틀 4" descr="텍스트, 만화 영화, 클립아트, 도표이(가) 표시된 사진&#10;&#10;자동 생성된 설명">
            <a:extLst>
              <a:ext uri="{FF2B5EF4-FFF2-40B4-BE49-F238E27FC236}">
                <a16:creationId xmlns:a16="http://schemas.microsoft.com/office/drawing/2014/main" id="{31FF5D1B-4E94-160C-3447-CC3BA62E4B6C}"/>
              </a:ext>
            </a:extLst>
          </p:cNvPr>
          <p:cNvPicPr>
            <a:picLocks noGrp="1" noChangeAspect="1"/>
          </p:cNvPicPr>
          <p:nvPr>
            <p:ph idx="1"/>
          </p:nvPr>
        </p:nvPicPr>
        <p:blipFill>
          <a:blip r:embed="rId2"/>
          <a:stretch>
            <a:fillRect/>
          </a:stretch>
        </p:blipFill>
        <p:spPr>
          <a:xfrm>
            <a:off x="2020479" y="2108200"/>
            <a:ext cx="8211368" cy="3760788"/>
          </a:xfrm>
        </p:spPr>
      </p:pic>
    </p:spTree>
    <p:extLst>
      <p:ext uri="{BB962C8B-B14F-4D97-AF65-F5344CB8AC3E}">
        <p14:creationId xmlns:p14="http://schemas.microsoft.com/office/powerpoint/2010/main" val="586385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401705-0175-DAED-9B61-7820C8A66B81}"/>
              </a:ext>
            </a:extLst>
          </p:cNvPr>
          <p:cNvSpPr>
            <a:spLocks noGrp="1"/>
          </p:cNvSpPr>
          <p:nvPr>
            <p:ph type="title"/>
          </p:nvPr>
        </p:nvSpPr>
        <p:spPr/>
        <p:txBody>
          <a:bodyPr/>
          <a:lstStyle/>
          <a:p>
            <a:r>
              <a:rPr kumimoji="1" lang="ko-KR" altLang="en-US" dirty="0"/>
              <a:t>데이터 저장</a:t>
            </a:r>
          </a:p>
        </p:txBody>
      </p:sp>
      <p:pic>
        <p:nvPicPr>
          <p:cNvPr id="5" name="내용 개체 틀 4" descr="실린더, 디자인이(가) 표시된 사진&#10;&#10;자동 생성된 설명">
            <a:extLst>
              <a:ext uri="{FF2B5EF4-FFF2-40B4-BE49-F238E27FC236}">
                <a16:creationId xmlns:a16="http://schemas.microsoft.com/office/drawing/2014/main" id="{F3AEE9EE-5E58-A400-045A-AA256CDAACA9}"/>
              </a:ext>
            </a:extLst>
          </p:cNvPr>
          <p:cNvPicPr>
            <a:picLocks noGrp="1" noChangeAspect="1"/>
          </p:cNvPicPr>
          <p:nvPr>
            <p:ph idx="1"/>
          </p:nvPr>
        </p:nvPicPr>
        <p:blipFill>
          <a:blip r:embed="rId2"/>
          <a:stretch>
            <a:fillRect/>
          </a:stretch>
        </p:blipFill>
        <p:spPr>
          <a:xfrm>
            <a:off x="1467562" y="3238062"/>
            <a:ext cx="4345810" cy="2437470"/>
          </a:xfrm>
        </p:spPr>
      </p:pic>
      <p:pic>
        <p:nvPicPr>
          <p:cNvPr id="6" name="내용 개체 틀 4" descr="텍스트, 스크린샷, 노랑, 클립아트이(가) 표시된 사진&#10;&#10;자동 생성된 설명">
            <a:extLst>
              <a:ext uri="{FF2B5EF4-FFF2-40B4-BE49-F238E27FC236}">
                <a16:creationId xmlns:a16="http://schemas.microsoft.com/office/drawing/2014/main" id="{BFA2B9BD-1372-6AC7-3D4B-8FE3B3F556F5}"/>
              </a:ext>
            </a:extLst>
          </p:cNvPr>
          <p:cNvPicPr>
            <a:picLocks noChangeAspect="1"/>
          </p:cNvPicPr>
          <p:nvPr/>
        </p:nvPicPr>
        <p:blipFill>
          <a:blip r:embed="rId3"/>
          <a:stretch>
            <a:fillRect/>
          </a:stretch>
        </p:blipFill>
        <p:spPr>
          <a:xfrm>
            <a:off x="6746734" y="2018862"/>
            <a:ext cx="4224238" cy="3760788"/>
          </a:xfrm>
          <a:prstGeom prst="rect">
            <a:avLst/>
          </a:prstGeom>
        </p:spPr>
      </p:pic>
      <p:sp>
        <p:nvSpPr>
          <p:cNvPr id="7" name="TextBox 6">
            <a:extLst>
              <a:ext uri="{FF2B5EF4-FFF2-40B4-BE49-F238E27FC236}">
                <a16:creationId xmlns:a16="http://schemas.microsoft.com/office/drawing/2014/main" id="{810E28B1-6E2A-F365-A48C-E5F2ABB30F0F}"/>
              </a:ext>
            </a:extLst>
          </p:cNvPr>
          <p:cNvSpPr txBox="1"/>
          <p:nvPr/>
        </p:nvSpPr>
        <p:spPr>
          <a:xfrm>
            <a:off x="1145629" y="2102614"/>
            <a:ext cx="5202619" cy="646331"/>
          </a:xfrm>
          <a:prstGeom prst="rect">
            <a:avLst/>
          </a:prstGeom>
          <a:noFill/>
        </p:spPr>
        <p:txBody>
          <a:bodyPr wrap="square" rtlCol="0">
            <a:spAutoFit/>
          </a:bodyPr>
          <a:lstStyle/>
          <a:p>
            <a:r>
              <a:rPr kumimoji="1" lang="ko-KR" altLang="en-US" dirty="0" err="1"/>
              <a:t>도커가</a:t>
            </a:r>
            <a:r>
              <a:rPr kumimoji="1" lang="ko-KR" altLang="en-US" dirty="0"/>
              <a:t> </a:t>
            </a:r>
            <a:r>
              <a:rPr kumimoji="1" lang="ko-KR" altLang="en-US" dirty="0" err="1"/>
              <a:t>설치뢴</a:t>
            </a:r>
            <a:r>
              <a:rPr kumimoji="1" lang="ko-KR" altLang="en-US" dirty="0"/>
              <a:t> 물리적 서버</a:t>
            </a:r>
            <a:r>
              <a:rPr kumimoji="1" lang="en-US" altLang="ko-KR" dirty="0"/>
              <a:t>(</a:t>
            </a:r>
            <a:r>
              <a:rPr kumimoji="1" lang="ko-KR" altLang="en-US" dirty="0"/>
              <a:t>호스트</a:t>
            </a:r>
            <a:r>
              <a:rPr kumimoji="1" lang="en-US" altLang="ko-KR" dirty="0"/>
              <a:t>)</a:t>
            </a:r>
            <a:r>
              <a:rPr kumimoji="1" lang="ko-KR" altLang="en-US" dirty="0"/>
              <a:t>의 디스크를 </a:t>
            </a:r>
            <a:r>
              <a:rPr kumimoji="1" lang="ko-KR" altLang="en-US" dirty="0" err="1"/>
              <a:t>마운트해</a:t>
            </a:r>
            <a:r>
              <a:rPr kumimoji="1" lang="ko-KR" altLang="en-US" dirty="0"/>
              <a:t> 이 디스크에 데이터를 저장 한다</a:t>
            </a:r>
            <a:r>
              <a:rPr kumimoji="1" lang="en-US" altLang="ko-KR" dirty="0"/>
              <a:t>.</a:t>
            </a:r>
          </a:p>
        </p:txBody>
      </p:sp>
    </p:spTree>
    <p:extLst>
      <p:ext uri="{BB962C8B-B14F-4D97-AF65-F5344CB8AC3E}">
        <p14:creationId xmlns:p14="http://schemas.microsoft.com/office/powerpoint/2010/main" val="3498551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6C2C86C-DCB9-7E39-EBD7-0FE4CC314AD7}"/>
              </a:ext>
            </a:extLst>
          </p:cNvPr>
          <p:cNvSpPr>
            <a:spLocks noGrp="1"/>
          </p:cNvSpPr>
          <p:nvPr>
            <p:ph type="title"/>
          </p:nvPr>
        </p:nvSpPr>
        <p:spPr/>
        <p:txBody>
          <a:bodyPr/>
          <a:lstStyle/>
          <a:p>
            <a:r>
              <a:rPr kumimoji="1" lang="ko-KR" altLang="en-US" dirty="0" err="1"/>
              <a:t>도커의</a:t>
            </a:r>
            <a:r>
              <a:rPr kumimoji="1" lang="ko-KR" altLang="en-US" dirty="0"/>
              <a:t> 구조와 성질 및 그 장단점</a:t>
            </a:r>
          </a:p>
        </p:txBody>
      </p:sp>
      <p:pic>
        <p:nvPicPr>
          <p:cNvPr id="5" name="내용 개체 틀 4" descr="텍스트, 스크린샷, 폰트, 직사각형이(가) 표시된 사진&#10;&#10;자동 생성된 설명">
            <a:extLst>
              <a:ext uri="{FF2B5EF4-FFF2-40B4-BE49-F238E27FC236}">
                <a16:creationId xmlns:a16="http://schemas.microsoft.com/office/drawing/2014/main" id="{32B0E6B1-7F9D-0DDA-02FB-7B867C4870CD}"/>
              </a:ext>
            </a:extLst>
          </p:cNvPr>
          <p:cNvPicPr>
            <a:picLocks noGrp="1" noChangeAspect="1"/>
          </p:cNvPicPr>
          <p:nvPr>
            <p:ph idx="1"/>
          </p:nvPr>
        </p:nvPicPr>
        <p:blipFill>
          <a:blip r:embed="rId2"/>
          <a:stretch>
            <a:fillRect/>
          </a:stretch>
        </p:blipFill>
        <p:spPr>
          <a:xfrm>
            <a:off x="3232762" y="2108200"/>
            <a:ext cx="5786801" cy="3760788"/>
          </a:xfrm>
        </p:spPr>
      </p:pic>
    </p:spTree>
    <p:extLst>
      <p:ext uri="{BB962C8B-B14F-4D97-AF65-F5344CB8AC3E}">
        <p14:creationId xmlns:p14="http://schemas.microsoft.com/office/powerpoint/2010/main" val="621935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126A5A1-E633-7380-66EB-6DE9336AA813}"/>
              </a:ext>
            </a:extLst>
          </p:cNvPr>
          <p:cNvSpPr>
            <a:spLocks noGrp="1"/>
          </p:cNvSpPr>
          <p:nvPr>
            <p:ph type="title"/>
          </p:nvPr>
        </p:nvSpPr>
        <p:spPr/>
        <p:txBody>
          <a:bodyPr/>
          <a:lstStyle/>
          <a:p>
            <a:r>
              <a:rPr kumimoji="1" lang="en-US" altLang="ko-KR" dirty="0"/>
              <a:t>'</a:t>
            </a:r>
            <a:r>
              <a:rPr kumimoji="1" lang="ko-KR" altLang="en-US" dirty="0"/>
              <a:t>환경을 격리할 수 있다</a:t>
            </a:r>
            <a:r>
              <a:rPr kumimoji="1" lang="en-US" altLang="ko-KR" dirty="0"/>
              <a:t>'</a:t>
            </a:r>
            <a:r>
              <a:rPr kumimoji="1" lang="ko-KR" altLang="en-US" dirty="0"/>
              <a:t>는 것이 핵심</a:t>
            </a:r>
          </a:p>
        </p:txBody>
      </p:sp>
      <p:sp>
        <p:nvSpPr>
          <p:cNvPr id="3" name="내용 개체 틀 2">
            <a:extLst>
              <a:ext uri="{FF2B5EF4-FFF2-40B4-BE49-F238E27FC236}">
                <a16:creationId xmlns:a16="http://schemas.microsoft.com/office/drawing/2014/main" id="{F75DC9A8-EDC4-C276-C907-7CCC7140B584}"/>
              </a:ext>
            </a:extLst>
          </p:cNvPr>
          <p:cNvSpPr>
            <a:spLocks noGrp="1"/>
          </p:cNvSpPr>
          <p:nvPr>
            <p:ph idx="1"/>
          </p:nvPr>
        </p:nvSpPr>
        <p:spPr/>
        <p:txBody>
          <a:bodyPr/>
          <a:lstStyle/>
          <a:p>
            <a:r>
              <a:rPr kumimoji="1" lang="en-US" altLang="ko-KR" sz="1600" dirty="0"/>
              <a:t>1. </a:t>
            </a:r>
            <a:r>
              <a:rPr kumimoji="1" lang="ko-KR" altLang="en-US" sz="1600" dirty="0"/>
              <a:t>독립된 환경</a:t>
            </a:r>
          </a:p>
          <a:p>
            <a:pPr lvl="1"/>
            <a:r>
              <a:rPr kumimoji="1" lang="ko-KR" altLang="en-US" sz="1200" dirty="0"/>
              <a:t>여러 개의 컨테이너를 띄우고</a:t>
            </a:r>
            <a:r>
              <a:rPr kumimoji="1" lang="en-US" altLang="ko-KR" sz="1200" dirty="0"/>
              <a:t>, </a:t>
            </a:r>
            <a:r>
              <a:rPr kumimoji="1" lang="ko-KR" altLang="en-US" sz="1200" dirty="0"/>
              <a:t>동일한 애플리케이션의 여러 개를 실행 가능</a:t>
            </a:r>
            <a:r>
              <a:rPr kumimoji="1" lang="en-US" altLang="ko-KR" sz="1200" dirty="0"/>
              <a:t>.</a:t>
            </a:r>
          </a:p>
          <a:p>
            <a:pPr lvl="1"/>
            <a:r>
              <a:rPr kumimoji="1" lang="ko-KR" altLang="en-US" sz="1200" dirty="0"/>
              <a:t>일부 교체하거나 수정 가능</a:t>
            </a:r>
            <a:r>
              <a:rPr kumimoji="1" lang="en-US" altLang="ko-KR" sz="1200" dirty="0"/>
              <a:t>.</a:t>
            </a:r>
          </a:p>
          <a:p>
            <a:r>
              <a:rPr kumimoji="1" lang="en-US" altLang="ko-KR" sz="1600" dirty="0"/>
              <a:t>2. </a:t>
            </a:r>
            <a:r>
              <a:rPr kumimoji="1" lang="ko-KR" altLang="en-US" sz="1600" dirty="0"/>
              <a:t>이미지를 만들 수 있다</a:t>
            </a:r>
          </a:p>
          <a:p>
            <a:pPr lvl="1"/>
            <a:r>
              <a:rPr kumimoji="1" lang="ko-KR" altLang="en-US" sz="1200" dirty="0" err="1"/>
              <a:t>도커</a:t>
            </a:r>
            <a:r>
              <a:rPr kumimoji="1" lang="ko-KR" altLang="en-US" sz="1200" dirty="0"/>
              <a:t> 허브에서 이미지 배포 가능</a:t>
            </a:r>
            <a:r>
              <a:rPr kumimoji="1" lang="en-US" altLang="ko-KR" sz="1200" dirty="0"/>
              <a:t>.</a:t>
            </a:r>
          </a:p>
          <a:p>
            <a:pPr lvl="1"/>
            <a:r>
              <a:rPr kumimoji="1" lang="ko-KR" altLang="en-US" sz="1200" dirty="0"/>
              <a:t>이미지를 </a:t>
            </a:r>
            <a:r>
              <a:rPr kumimoji="1" lang="ko-KR" altLang="en-US" sz="1200" dirty="0" err="1"/>
              <a:t>내려받아</a:t>
            </a:r>
            <a:r>
              <a:rPr kumimoji="1" lang="ko-KR" altLang="en-US" sz="1200" dirty="0"/>
              <a:t> 컨테이너 사용 가능</a:t>
            </a:r>
            <a:r>
              <a:rPr kumimoji="1" lang="en-US" altLang="ko-KR" sz="1200" dirty="0"/>
              <a:t>.</a:t>
            </a:r>
          </a:p>
          <a:p>
            <a:pPr lvl="1"/>
            <a:r>
              <a:rPr kumimoji="1" lang="ko-KR" altLang="en-US" sz="1200" dirty="0"/>
              <a:t>이동성이 좋고</a:t>
            </a:r>
            <a:r>
              <a:rPr kumimoji="1" lang="en-US" altLang="ko-KR" sz="1200" dirty="0"/>
              <a:t>, </a:t>
            </a:r>
            <a:r>
              <a:rPr kumimoji="1" lang="ko-KR" altLang="en-US" sz="1200" dirty="0"/>
              <a:t>환경 이중화나 개발환경 구축 용이</a:t>
            </a:r>
            <a:r>
              <a:rPr kumimoji="1" lang="en-US" altLang="ko-KR" sz="1200" dirty="0"/>
              <a:t>.</a:t>
            </a:r>
          </a:p>
          <a:p>
            <a:r>
              <a:rPr kumimoji="1" lang="en-US" altLang="ko-KR" sz="1600" dirty="0"/>
              <a:t>3. </a:t>
            </a:r>
            <a:r>
              <a:rPr kumimoji="1" lang="ko-KR" altLang="en-US" sz="1600" dirty="0"/>
              <a:t>컨테이너에 </a:t>
            </a:r>
            <a:r>
              <a:rPr kumimoji="1" lang="en-US" altLang="ko-KR" sz="1600" dirty="0"/>
              <a:t>'</a:t>
            </a:r>
            <a:r>
              <a:rPr kumimoji="1" lang="ko-KR" altLang="en-US" sz="1600" dirty="0"/>
              <a:t>커널</a:t>
            </a:r>
            <a:r>
              <a:rPr kumimoji="1" lang="en-US" altLang="ko-KR" sz="1600" dirty="0"/>
              <a:t>'</a:t>
            </a:r>
            <a:r>
              <a:rPr kumimoji="1" lang="ko-KR" altLang="en-US" sz="1600" dirty="0"/>
              <a:t>을 포함시킬 필요가 없다</a:t>
            </a:r>
          </a:p>
          <a:p>
            <a:pPr lvl="1"/>
            <a:r>
              <a:rPr kumimoji="1" lang="ko-KR" altLang="en-US" sz="1200" dirty="0"/>
              <a:t>커널을 포함하지 않아 경량화</a:t>
            </a:r>
            <a:r>
              <a:rPr kumimoji="1" lang="en-US" altLang="ko-KR" sz="1200" dirty="0"/>
              <a:t>.</a:t>
            </a:r>
          </a:p>
          <a:p>
            <a:pPr lvl="1"/>
            <a:r>
              <a:rPr kumimoji="1" lang="ko-KR" altLang="en-US" sz="1200" dirty="0"/>
              <a:t>배포판에 원하는 것 사용 가능</a:t>
            </a:r>
            <a:r>
              <a:rPr kumimoji="1" lang="en-US" altLang="ko-KR" sz="1200" dirty="0"/>
              <a:t>.</a:t>
            </a:r>
          </a:p>
          <a:p>
            <a:pPr lvl="1"/>
            <a:r>
              <a:rPr kumimoji="1" lang="ko-KR" altLang="en-US" sz="1200" dirty="0"/>
              <a:t>격리 가능하다는 점에서 </a:t>
            </a:r>
            <a:r>
              <a:rPr kumimoji="1" lang="ko-KR" altLang="en-US" sz="1200" dirty="0" err="1"/>
              <a:t>도커의</a:t>
            </a:r>
            <a:r>
              <a:rPr kumimoji="1" lang="ko-KR" altLang="en-US" sz="1200" dirty="0"/>
              <a:t> 장점</a:t>
            </a:r>
            <a:r>
              <a:rPr kumimoji="1" lang="en-US" altLang="ko-KR" sz="1200" dirty="0"/>
              <a:t>.</a:t>
            </a:r>
          </a:p>
        </p:txBody>
      </p:sp>
      <p:pic>
        <p:nvPicPr>
          <p:cNvPr id="1026" name="Picture 2" descr="Cute and colorful illustration showing the concept of Docker container isolation. The image should have three main sections. The first section depicts multiple cartoonish containers with smiling faces running the same application independently, with options to replace or modify some parts. The second section shows a cheerful Docker Hub character distributing images to happy containers, highlighting portability and ease of environment duplication. The third section illustrates lightweight containers without a kernel, using different distribution icons and emphasizing the core advantage of isolation. Each section should be clearly labeled and visually distinct in a playful, cute style.">
            <a:extLst>
              <a:ext uri="{FF2B5EF4-FFF2-40B4-BE49-F238E27FC236}">
                <a16:creationId xmlns:a16="http://schemas.microsoft.com/office/drawing/2014/main" id="{E50A9C44-F303-5A14-A7D0-F67AFBD0D0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0673" y="3429000"/>
            <a:ext cx="3824047" cy="2185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436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BFFB2C2-908C-5C64-E7F3-8A31533088F2}"/>
              </a:ext>
            </a:extLst>
          </p:cNvPr>
          <p:cNvSpPr>
            <a:spLocks noGrp="1"/>
          </p:cNvSpPr>
          <p:nvPr>
            <p:ph type="title"/>
          </p:nvPr>
        </p:nvSpPr>
        <p:spPr/>
        <p:txBody>
          <a:bodyPr/>
          <a:lstStyle/>
          <a:p>
            <a:r>
              <a:rPr kumimoji="1" lang="ko-KR" altLang="en-US" dirty="0" err="1"/>
              <a:t>도커의</a:t>
            </a:r>
            <a:r>
              <a:rPr kumimoji="1" lang="ko-KR" altLang="en-US" dirty="0"/>
              <a:t> 장점</a:t>
            </a:r>
          </a:p>
        </p:txBody>
      </p:sp>
      <p:sp>
        <p:nvSpPr>
          <p:cNvPr id="3" name="내용 개체 틀 2">
            <a:extLst>
              <a:ext uri="{FF2B5EF4-FFF2-40B4-BE49-F238E27FC236}">
                <a16:creationId xmlns:a16="http://schemas.microsoft.com/office/drawing/2014/main" id="{63F20E18-1143-A381-C558-CDED8E1BDFC1}"/>
              </a:ext>
            </a:extLst>
          </p:cNvPr>
          <p:cNvSpPr>
            <a:spLocks noGrp="1"/>
          </p:cNvSpPr>
          <p:nvPr>
            <p:ph idx="1"/>
          </p:nvPr>
        </p:nvSpPr>
        <p:spPr/>
        <p:txBody>
          <a:bodyPr/>
          <a:lstStyle/>
          <a:p>
            <a:r>
              <a:rPr kumimoji="1" lang="en-US" altLang="ko-KR" sz="1600" dirty="0"/>
              <a:t>1. </a:t>
            </a:r>
            <a:r>
              <a:rPr kumimoji="1" lang="ko-KR" altLang="en-US" sz="1600" dirty="0"/>
              <a:t>한 대의 물리 서버에 여러 대의 서버를 띄울 수 있다</a:t>
            </a:r>
          </a:p>
          <a:p>
            <a:pPr lvl="1"/>
            <a:r>
              <a:rPr kumimoji="1" lang="ko-KR" altLang="en-US" sz="1200" dirty="0"/>
              <a:t>여러 기능을 안전하게 독립된 상태로 실행 가능</a:t>
            </a:r>
            <a:r>
              <a:rPr kumimoji="1" lang="en-US" altLang="ko-KR" sz="1200" dirty="0"/>
              <a:t>.</a:t>
            </a:r>
          </a:p>
          <a:p>
            <a:pPr lvl="1"/>
            <a:r>
              <a:rPr kumimoji="1" lang="ko-KR" altLang="en-US" sz="1200" dirty="0"/>
              <a:t>일반적인 서버와 달리</a:t>
            </a:r>
            <a:r>
              <a:rPr kumimoji="1" lang="en-US" altLang="ko-KR" sz="1200" dirty="0"/>
              <a:t>, </a:t>
            </a:r>
            <a:r>
              <a:rPr kumimoji="1" lang="ko-KR" altLang="en-US" sz="1200" dirty="0"/>
              <a:t>격리된 환경에서 각 기능을 실행하여 상호 영향을 받지 않음</a:t>
            </a:r>
            <a:r>
              <a:rPr kumimoji="1" lang="en-US" altLang="ko-KR" sz="1200" dirty="0"/>
              <a:t>.</a:t>
            </a:r>
          </a:p>
          <a:p>
            <a:pPr lvl="1"/>
            <a:r>
              <a:rPr kumimoji="1" lang="ko-KR" altLang="en-US" sz="1200" dirty="0"/>
              <a:t>커널을 포함하지 않아 </a:t>
            </a:r>
            <a:r>
              <a:rPr kumimoji="1" lang="ko-KR" altLang="en-US" sz="1200" dirty="0" err="1"/>
              <a:t>경량화된</a:t>
            </a:r>
            <a:r>
              <a:rPr kumimoji="1" lang="ko-KR" altLang="en-US" sz="1200" dirty="0"/>
              <a:t> 운영체제 의존</a:t>
            </a:r>
            <a:r>
              <a:rPr kumimoji="1" lang="en-US" altLang="ko-KR" sz="1200" dirty="0"/>
              <a:t>.</a:t>
            </a:r>
          </a:p>
          <a:p>
            <a:r>
              <a:rPr kumimoji="1" lang="en-US" altLang="ko-KR" sz="1600" dirty="0"/>
              <a:t>2. </a:t>
            </a:r>
            <a:r>
              <a:rPr kumimoji="1" lang="ko-KR" altLang="en-US" sz="1600" dirty="0"/>
              <a:t>서버 관리가 용이하다</a:t>
            </a:r>
          </a:p>
          <a:p>
            <a:pPr lvl="1"/>
            <a:r>
              <a:rPr kumimoji="1" lang="ko-KR" altLang="en-US" sz="1200" dirty="0"/>
              <a:t>소프트웨어를 독립된 환경에서 격리</a:t>
            </a:r>
            <a:r>
              <a:rPr kumimoji="1" lang="en-US" altLang="ko-KR" sz="1200" dirty="0"/>
              <a:t>, </a:t>
            </a:r>
            <a:r>
              <a:rPr kumimoji="1" lang="ko-KR" altLang="en-US" sz="1200" dirty="0"/>
              <a:t>다른 소프트웨어에 영향 없음</a:t>
            </a:r>
            <a:r>
              <a:rPr kumimoji="1" lang="en-US" altLang="ko-KR" sz="1200" dirty="0"/>
              <a:t>.</a:t>
            </a:r>
          </a:p>
          <a:p>
            <a:pPr lvl="1"/>
            <a:r>
              <a:rPr kumimoji="1" lang="ko-KR" altLang="en-US" sz="1200" dirty="0"/>
              <a:t>업데이트와 유지 관리가 간편</a:t>
            </a:r>
            <a:r>
              <a:rPr kumimoji="1" lang="en-US" altLang="ko-KR" sz="1200" dirty="0"/>
              <a:t>.</a:t>
            </a:r>
          </a:p>
          <a:p>
            <a:pPr lvl="1"/>
            <a:r>
              <a:rPr kumimoji="1" lang="ko-KR" altLang="en-US" sz="1200" dirty="0"/>
              <a:t>환경 이동과 서버 재생성 용이</a:t>
            </a:r>
            <a:r>
              <a:rPr kumimoji="1" lang="en-US" altLang="ko-KR" sz="1200" dirty="0"/>
              <a:t>.</a:t>
            </a:r>
          </a:p>
          <a:p>
            <a:r>
              <a:rPr kumimoji="1" lang="en-US" altLang="ko-KR" sz="1600" dirty="0"/>
              <a:t>3. </a:t>
            </a:r>
            <a:r>
              <a:rPr kumimoji="1" lang="ko-KR" altLang="en-US" sz="1600" dirty="0"/>
              <a:t>서버 고수가 아니어도 다루기 쉽다</a:t>
            </a:r>
          </a:p>
          <a:p>
            <a:pPr lvl="1"/>
            <a:r>
              <a:rPr kumimoji="1" lang="ko-KR" altLang="en-US" sz="1200" dirty="0"/>
              <a:t>명령어로 간편하게 서버 구성이 가능</a:t>
            </a:r>
            <a:r>
              <a:rPr kumimoji="1" lang="en-US" altLang="ko-KR" sz="1200" dirty="0"/>
              <a:t>.</a:t>
            </a:r>
          </a:p>
          <a:p>
            <a:pPr lvl="1"/>
            <a:r>
              <a:rPr kumimoji="1" lang="ko-KR" altLang="en-US" sz="1200" dirty="0"/>
              <a:t>초보자도 쉽게 사용 가능</a:t>
            </a:r>
            <a:r>
              <a:rPr kumimoji="1" lang="en-US" altLang="ko-KR" sz="1200" dirty="0"/>
              <a:t>.</a:t>
            </a:r>
            <a:endParaRPr kumimoji="1" lang="ko-KR" altLang="en-US" sz="1200" dirty="0"/>
          </a:p>
        </p:txBody>
      </p:sp>
      <p:pic>
        <p:nvPicPr>
          <p:cNvPr id="2050" name="Picture 2" descr="Illustration depicting the advantages of Docker in a cute and colorful style. The image should have three main sections. The first section shows multiple cartoonish servers with smiling faces running independently on a single physical server, emphasizing safe and isolated execution of multiple functions without mutual interference and highlighting lightweight operating system reliance. The second section illustrates easy server management with cheerful software icons in isolated environments, showing simple updates and maintenance, and easy environment migration and server regeneration. The third section depicts easy handling of servers with happy beginners using simple commands to configure servers, emphasizing ease of use for beginners. Each section should be clearly labeled and visually distinct in a playful, cute style.">
            <a:extLst>
              <a:ext uri="{FF2B5EF4-FFF2-40B4-BE49-F238E27FC236}">
                <a16:creationId xmlns:a16="http://schemas.microsoft.com/office/drawing/2014/main" id="{8637E252-5A75-ADC3-EFEF-E4BD7E7C0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1633" y="3429000"/>
            <a:ext cx="3824047" cy="2185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842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156710D-E9E6-1779-5AB1-D259AA73765E}"/>
              </a:ext>
            </a:extLst>
          </p:cNvPr>
          <p:cNvSpPr>
            <a:spLocks noGrp="1"/>
          </p:cNvSpPr>
          <p:nvPr>
            <p:ph type="title"/>
          </p:nvPr>
        </p:nvSpPr>
        <p:spPr/>
        <p:txBody>
          <a:bodyPr/>
          <a:lstStyle/>
          <a:p>
            <a:r>
              <a:rPr kumimoji="1" lang="ko-KR" altLang="en-US" dirty="0" err="1"/>
              <a:t>도커의</a:t>
            </a:r>
            <a:r>
              <a:rPr kumimoji="1" lang="ko-KR" altLang="en-US" dirty="0"/>
              <a:t> 단점</a:t>
            </a:r>
          </a:p>
        </p:txBody>
      </p:sp>
      <p:sp>
        <p:nvSpPr>
          <p:cNvPr id="3" name="내용 개체 틀 2">
            <a:extLst>
              <a:ext uri="{FF2B5EF4-FFF2-40B4-BE49-F238E27FC236}">
                <a16:creationId xmlns:a16="http://schemas.microsoft.com/office/drawing/2014/main" id="{899F030C-4665-2FAC-8FA9-304F5EC68F1D}"/>
              </a:ext>
            </a:extLst>
          </p:cNvPr>
          <p:cNvSpPr>
            <a:spLocks noGrp="1"/>
          </p:cNvSpPr>
          <p:nvPr>
            <p:ph idx="1"/>
          </p:nvPr>
        </p:nvSpPr>
        <p:spPr/>
        <p:txBody>
          <a:bodyPr/>
          <a:lstStyle/>
          <a:p>
            <a:r>
              <a:rPr kumimoji="1" lang="en-US" altLang="ko-KR" sz="1400" dirty="0"/>
              <a:t>1. </a:t>
            </a:r>
            <a:r>
              <a:rPr kumimoji="1" lang="ko-KR" altLang="en-US" sz="1400" dirty="0"/>
              <a:t>리눅스 운영체제에 제한</a:t>
            </a:r>
          </a:p>
          <a:p>
            <a:pPr lvl="1"/>
            <a:r>
              <a:rPr kumimoji="1" lang="ko-KR" altLang="en-US" sz="1200" dirty="0"/>
              <a:t>리눅스용 소프트웨어 외 지원 부족</a:t>
            </a:r>
            <a:r>
              <a:rPr kumimoji="1" lang="en-US" altLang="ko-KR" sz="1200" dirty="0"/>
              <a:t>.</a:t>
            </a:r>
          </a:p>
          <a:p>
            <a:pPr lvl="1"/>
            <a:r>
              <a:rPr kumimoji="1" lang="ko-KR" altLang="en-US" sz="1200" dirty="0"/>
              <a:t>유닉스</a:t>
            </a:r>
            <a:r>
              <a:rPr kumimoji="1" lang="en-US" altLang="ko-KR" sz="1200" dirty="0"/>
              <a:t>, </a:t>
            </a:r>
            <a:r>
              <a:rPr kumimoji="1" lang="ko-KR" altLang="en-US" sz="1200" dirty="0"/>
              <a:t>윈도우 서버 미지원</a:t>
            </a:r>
            <a:r>
              <a:rPr kumimoji="1" lang="en-US" altLang="ko-KR" sz="1200" dirty="0"/>
              <a:t>.</a:t>
            </a:r>
          </a:p>
          <a:p>
            <a:r>
              <a:rPr kumimoji="1" lang="en-US" altLang="ko-KR" sz="1400" dirty="0"/>
              <a:t>2. </a:t>
            </a:r>
            <a:r>
              <a:rPr kumimoji="1" lang="ko-KR" altLang="en-US" sz="1400" dirty="0"/>
              <a:t>물리 서버의 영향</a:t>
            </a:r>
          </a:p>
          <a:p>
            <a:pPr lvl="1"/>
            <a:r>
              <a:rPr kumimoji="1" lang="ko-KR" altLang="en-US" sz="1200" dirty="0"/>
              <a:t>한 대의 서버에 문제 발생 시 모든 컨테이너에 영향</a:t>
            </a:r>
            <a:r>
              <a:rPr kumimoji="1" lang="en-US" altLang="ko-KR" sz="1200" dirty="0"/>
              <a:t>.</a:t>
            </a:r>
          </a:p>
          <a:p>
            <a:pPr lvl="1"/>
            <a:r>
              <a:rPr kumimoji="1" lang="ko-KR" altLang="en-US" sz="1200" dirty="0"/>
              <a:t>가상화 기술과 비교 시 물리 서버 문제의 범위가 큼</a:t>
            </a:r>
            <a:r>
              <a:rPr kumimoji="1" lang="en-US" altLang="ko-KR" sz="1200" dirty="0"/>
              <a:t>.</a:t>
            </a:r>
          </a:p>
          <a:p>
            <a:r>
              <a:rPr kumimoji="1" lang="en-US" altLang="ko-KR" sz="1400" dirty="0"/>
              <a:t>3. </a:t>
            </a:r>
            <a:r>
              <a:rPr kumimoji="1" lang="ko-KR" altLang="en-US" sz="1400" dirty="0"/>
              <a:t>물리 서버 이상 대비 필요</a:t>
            </a:r>
          </a:p>
          <a:p>
            <a:pPr lvl="1"/>
            <a:r>
              <a:rPr kumimoji="1" lang="ko-KR" altLang="en-US" sz="1200" dirty="0"/>
              <a:t>물리 서버 이상 시 확실한 대책 필요</a:t>
            </a:r>
            <a:r>
              <a:rPr kumimoji="1" lang="en-US" altLang="ko-KR" sz="1200" dirty="0"/>
              <a:t>.</a:t>
            </a:r>
          </a:p>
          <a:p>
            <a:r>
              <a:rPr kumimoji="1" lang="en-US" altLang="ko-KR" sz="1400" dirty="0"/>
              <a:t>4. </a:t>
            </a:r>
            <a:r>
              <a:rPr kumimoji="1" lang="ko-KR" altLang="en-US" sz="1400" dirty="0"/>
              <a:t>장기 사용의 어려움</a:t>
            </a:r>
          </a:p>
          <a:p>
            <a:pPr lvl="1"/>
            <a:r>
              <a:rPr kumimoji="1" lang="ko-KR" altLang="en-US" sz="1200" dirty="0"/>
              <a:t>컨테이너를 여러 개 장기 사용 시 장점 미약</a:t>
            </a:r>
            <a:r>
              <a:rPr kumimoji="1" lang="en-US" altLang="ko-KR" sz="1200" dirty="0"/>
              <a:t>.</a:t>
            </a:r>
          </a:p>
          <a:p>
            <a:pPr lvl="1"/>
            <a:r>
              <a:rPr kumimoji="1" lang="ko-KR" altLang="en-US" sz="1200" dirty="0" err="1"/>
              <a:t>도커</a:t>
            </a:r>
            <a:r>
              <a:rPr kumimoji="1" lang="ko-KR" altLang="en-US" sz="1200" dirty="0"/>
              <a:t> 엔진 및 오버헤드 문제</a:t>
            </a:r>
            <a:r>
              <a:rPr kumimoji="1" lang="en-US" altLang="ko-KR" sz="1200" dirty="0"/>
              <a:t>.</a:t>
            </a:r>
          </a:p>
        </p:txBody>
      </p:sp>
      <p:pic>
        <p:nvPicPr>
          <p:cNvPr id="3074" name="Picture 2" descr="Illustration depicting the disadvantages of Docker in a cute and colorful style. The image should have four main sections. The first section shows sad cartoonish servers limited to Linux, highlighting lack of support for Unix and Windows. The second section illustrates the impact of physical server issues with worried containers affected when one server has a problem, showing the wider impact compared to virtualization. The third section depicts the need for contingency plans with concerned servers and a checklist. The fourth section shows the challenges of long-term use with multiple containers struggling due to Docker engine and overhead problems. Each section should be clearly labeled and visually distinct in a playful, cute style.">
            <a:extLst>
              <a:ext uri="{FF2B5EF4-FFF2-40B4-BE49-F238E27FC236}">
                <a16:creationId xmlns:a16="http://schemas.microsoft.com/office/drawing/2014/main" id="{F4361DA3-0AAC-9C7A-F8CE-A1120A989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0673" y="3429000"/>
            <a:ext cx="3824047" cy="2185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309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E4ADA4-84E6-0B9F-1041-94FFD789D0B3}"/>
              </a:ext>
            </a:extLst>
          </p:cNvPr>
          <p:cNvSpPr>
            <a:spLocks noGrp="1"/>
          </p:cNvSpPr>
          <p:nvPr>
            <p:ph type="title"/>
          </p:nvPr>
        </p:nvSpPr>
        <p:spPr/>
        <p:txBody>
          <a:bodyPr/>
          <a:lstStyle/>
          <a:p>
            <a:r>
              <a:rPr kumimoji="1" lang="ko-KR" altLang="en-US" dirty="0" err="1"/>
              <a:t>도커의</a:t>
            </a:r>
            <a:r>
              <a:rPr kumimoji="1" lang="ko-KR" altLang="en-US" dirty="0"/>
              <a:t> 주 용도</a:t>
            </a:r>
          </a:p>
        </p:txBody>
      </p:sp>
      <p:sp>
        <p:nvSpPr>
          <p:cNvPr id="3" name="내용 개체 틀 2">
            <a:extLst>
              <a:ext uri="{FF2B5EF4-FFF2-40B4-BE49-F238E27FC236}">
                <a16:creationId xmlns:a16="http://schemas.microsoft.com/office/drawing/2014/main" id="{3D637470-AF4D-1E94-FCE8-266D1409724D}"/>
              </a:ext>
            </a:extLst>
          </p:cNvPr>
          <p:cNvSpPr>
            <a:spLocks noGrp="1"/>
          </p:cNvSpPr>
          <p:nvPr>
            <p:ph idx="1"/>
          </p:nvPr>
        </p:nvSpPr>
        <p:spPr/>
        <p:txBody>
          <a:bodyPr/>
          <a:lstStyle/>
          <a:p>
            <a:r>
              <a:rPr kumimoji="1" lang="en-US" altLang="ko-KR" sz="1600" dirty="0"/>
              <a:t>1. </a:t>
            </a:r>
            <a:r>
              <a:rPr kumimoji="1" lang="ko-KR" altLang="en-US" sz="1600" dirty="0"/>
              <a:t>팀원 모두에게 동일한 개발환경 제공하기</a:t>
            </a:r>
            <a:r>
              <a:rPr kumimoji="1" lang="en-US" altLang="ko-KR" sz="1600" dirty="0"/>
              <a:t>(=</a:t>
            </a:r>
            <a:r>
              <a:rPr kumimoji="1" lang="ko-KR" altLang="en-US" sz="1600" dirty="0"/>
              <a:t>동일한 환경을 여러 개 만들기</a:t>
            </a:r>
            <a:r>
              <a:rPr kumimoji="1" lang="en-US" altLang="ko-KR" sz="1600" dirty="0"/>
              <a:t>)</a:t>
            </a:r>
          </a:p>
          <a:p>
            <a:pPr lvl="1"/>
            <a:r>
              <a:rPr kumimoji="1" lang="ko-KR" altLang="en-US" sz="1400" dirty="0"/>
              <a:t>개발환경을 팀원 모두에게 동일하게 제공</a:t>
            </a:r>
            <a:r>
              <a:rPr kumimoji="1" lang="en-US" altLang="ko-KR" sz="1400" dirty="0"/>
              <a:t>.</a:t>
            </a:r>
          </a:p>
          <a:p>
            <a:pPr lvl="1"/>
            <a:r>
              <a:rPr kumimoji="1" lang="ko-KR" altLang="en-US" sz="1400" dirty="0"/>
              <a:t>여러 프로젝트에 동시에 참여 시 편리</a:t>
            </a:r>
            <a:r>
              <a:rPr kumimoji="1" lang="en-US" altLang="ko-KR" sz="1400" dirty="0"/>
              <a:t>.</a:t>
            </a:r>
          </a:p>
          <a:p>
            <a:pPr lvl="1"/>
            <a:r>
              <a:rPr kumimoji="1" lang="ko-KR" altLang="en-US" sz="1400" dirty="0"/>
              <a:t>개발환경과 운영환경의 차이가 사라짐</a:t>
            </a:r>
            <a:r>
              <a:rPr kumimoji="1" lang="en-US" altLang="ko-KR" sz="1400" dirty="0"/>
              <a:t>.</a:t>
            </a:r>
          </a:p>
          <a:p>
            <a:r>
              <a:rPr kumimoji="1" lang="en-US" altLang="ko-KR" sz="1600" dirty="0"/>
              <a:t>2. </a:t>
            </a:r>
            <a:r>
              <a:rPr kumimoji="1" lang="ko-KR" altLang="en-US" sz="1600" dirty="0"/>
              <a:t>새로운 버전의 테스트</a:t>
            </a:r>
            <a:r>
              <a:rPr kumimoji="1" lang="en-US" altLang="ko-KR" sz="1600" dirty="0"/>
              <a:t>(=</a:t>
            </a:r>
            <a:r>
              <a:rPr kumimoji="1" lang="ko-KR" altLang="en-US" sz="1600" dirty="0"/>
              <a:t>격리된 환경을 이용</a:t>
            </a:r>
            <a:r>
              <a:rPr kumimoji="1" lang="en-US" altLang="ko-KR" sz="1600" dirty="0"/>
              <a:t>)</a:t>
            </a:r>
          </a:p>
          <a:p>
            <a:pPr lvl="1"/>
            <a:r>
              <a:rPr kumimoji="1" lang="ko-KR" altLang="en-US" sz="1400" dirty="0"/>
              <a:t>운영체제나 라이브러리의 새로운 버전 테스트 가능</a:t>
            </a:r>
            <a:r>
              <a:rPr kumimoji="1" lang="en-US" altLang="ko-KR" sz="1400" dirty="0"/>
              <a:t>.</a:t>
            </a:r>
          </a:p>
          <a:p>
            <a:pPr lvl="1"/>
            <a:r>
              <a:rPr kumimoji="1" lang="ko-KR" altLang="en-US" sz="1400" dirty="0" err="1"/>
              <a:t>도커</a:t>
            </a:r>
            <a:r>
              <a:rPr kumimoji="1" lang="ko-KR" altLang="en-US" sz="1400" dirty="0"/>
              <a:t> 엔진의 구동 보장</a:t>
            </a:r>
            <a:r>
              <a:rPr kumimoji="1" lang="en-US" altLang="ko-KR" sz="1400" dirty="0"/>
              <a:t>, </a:t>
            </a:r>
            <a:r>
              <a:rPr kumimoji="1" lang="ko-KR" altLang="en-US" sz="1400" dirty="0"/>
              <a:t>물리 서버와 상관없이 테스트</a:t>
            </a:r>
            <a:r>
              <a:rPr kumimoji="1" lang="en-US" altLang="ko-KR" sz="1400" dirty="0"/>
              <a:t>.</a:t>
            </a:r>
          </a:p>
          <a:p>
            <a:r>
              <a:rPr kumimoji="1" lang="en-US" altLang="ko-KR" sz="1600" dirty="0"/>
              <a:t>3. </a:t>
            </a:r>
            <a:r>
              <a:rPr kumimoji="1" lang="ko-KR" altLang="en-US" sz="1600" dirty="0"/>
              <a:t>동일한 서버가 여러 대 필요한 경우</a:t>
            </a:r>
            <a:r>
              <a:rPr kumimoji="1" lang="en-US" altLang="ko-KR" sz="1600" dirty="0"/>
              <a:t>(=</a:t>
            </a:r>
            <a:r>
              <a:rPr kumimoji="1" lang="ko-KR" altLang="en-US" sz="1600" dirty="0"/>
              <a:t>컨테이너 밖과 독립된 성질을 이용</a:t>
            </a:r>
            <a:r>
              <a:rPr kumimoji="1" lang="en-US" altLang="ko-KR" sz="1600" dirty="0"/>
              <a:t>)</a:t>
            </a:r>
          </a:p>
          <a:p>
            <a:pPr lvl="1"/>
            <a:r>
              <a:rPr kumimoji="1" lang="ko-KR" altLang="en-US" sz="1400" dirty="0"/>
              <a:t>물리 서버에 동일한 서버 여러 개 생성</a:t>
            </a:r>
            <a:r>
              <a:rPr kumimoji="1" lang="en-US" altLang="ko-KR" sz="1400" dirty="0"/>
              <a:t>.</a:t>
            </a:r>
          </a:p>
          <a:p>
            <a:pPr lvl="1"/>
            <a:r>
              <a:rPr kumimoji="1" lang="ko-KR" altLang="en-US" sz="1400" dirty="0"/>
              <a:t>관리 간편</a:t>
            </a:r>
            <a:r>
              <a:rPr kumimoji="1" lang="en-US" altLang="ko-KR" sz="1400" dirty="0"/>
              <a:t>, </a:t>
            </a:r>
            <a:r>
              <a:rPr kumimoji="1" lang="ko-KR" altLang="en-US" sz="1400" dirty="0"/>
              <a:t>비용 절약</a:t>
            </a:r>
            <a:r>
              <a:rPr kumimoji="1" lang="en-US" altLang="ko-KR" sz="1400" dirty="0"/>
              <a:t>.</a:t>
            </a:r>
          </a:p>
          <a:p>
            <a:pPr lvl="1"/>
            <a:r>
              <a:rPr kumimoji="1" lang="ko-KR" altLang="en-US" sz="1400" dirty="0"/>
              <a:t>스케일링에 유리</a:t>
            </a:r>
            <a:r>
              <a:rPr kumimoji="1" lang="en-US" altLang="ko-KR" sz="1400" dirty="0"/>
              <a:t>, </a:t>
            </a:r>
            <a:r>
              <a:rPr kumimoji="1" lang="ko-KR" altLang="en-US" sz="1400" dirty="0"/>
              <a:t>웹 서버나 </a:t>
            </a:r>
            <a:r>
              <a:rPr kumimoji="1" lang="en-US" altLang="ko-KR" sz="1400" dirty="0"/>
              <a:t>API </a:t>
            </a:r>
            <a:r>
              <a:rPr kumimoji="1" lang="ko-KR" altLang="en-US" sz="1400" dirty="0"/>
              <a:t>서버로 활용 가능</a:t>
            </a:r>
            <a:r>
              <a:rPr kumimoji="1" lang="en-US" altLang="ko-KR" sz="1400" dirty="0"/>
              <a:t>.</a:t>
            </a:r>
            <a:endParaRPr kumimoji="1" lang="ko-KR" altLang="en-US" sz="1400" dirty="0"/>
          </a:p>
        </p:txBody>
      </p:sp>
      <p:pic>
        <p:nvPicPr>
          <p:cNvPr id="4098" name="Picture 2" descr="Illustration depicting the main uses of Docker in a cute and colorful style. The image should have three main sections. The first section shows happy team members receiving identical development environments, emphasizing the convenience for multiple projects and the elimination of differences between development and production environments. The second section illustrates testing new versions in isolated environments with cheerful containers, showing the guarantee of Docker engine running and independence from physical servers. The third section depicts multiple identical servers on a single physical server, highlighting easy management, cost savings, and benefits for scaling, web servers, or API servers. Each section should be clearly labeled and visually distinct in a playful, cute style.">
            <a:extLst>
              <a:ext uri="{FF2B5EF4-FFF2-40B4-BE49-F238E27FC236}">
                <a16:creationId xmlns:a16="http://schemas.microsoft.com/office/drawing/2014/main" id="{B8DEF3B6-A8CF-E7B4-4842-91936B7FBA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5311" y="2631142"/>
            <a:ext cx="3160369" cy="180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377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a:extLst>
              <a:ext uri="{FF2B5EF4-FFF2-40B4-BE49-F238E27FC236}">
                <a16:creationId xmlns:a16="http://schemas.microsoft.com/office/drawing/2014/main" id="{80C8A16A-B909-67EC-F5DA-100711D234D2}"/>
              </a:ext>
            </a:extLst>
          </p:cNvPr>
          <p:cNvSpPr>
            <a:spLocks noGrp="1"/>
          </p:cNvSpPr>
          <p:nvPr>
            <p:ph type="title"/>
          </p:nvPr>
        </p:nvSpPr>
        <p:spPr/>
        <p:txBody>
          <a:bodyPr/>
          <a:lstStyle/>
          <a:p>
            <a:r>
              <a:rPr lang="ko-KR" altLang="en-US"/>
              <a:t>감사합니다</a:t>
            </a:r>
            <a:r>
              <a:rPr lang="en-US" altLang="ko-KR"/>
              <a:t>.</a:t>
            </a:r>
            <a:endParaRPr lang="ko-KR" altLang="en-US" dirty="0"/>
          </a:p>
        </p:txBody>
      </p:sp>
      <p:sp>
        <p:nvSpPr>
          <p:cNvPr id="6" name="텍스트 개체 틀 5">
            <a:extLst>
              <a:ext uri="{FF2B5EF4-FFF2-40B4-BE49-F238E27FC236}">
                <a16:creationId xmlns:a16="http://schemas.microsoft.com/office/drawing/2014/main" id="{840F8EFC-D992-F646-80B3-8FF0447606E5}"/>
              </a:ext>
            </a:extLst>
          </p:cNvPr>
          <p:cNvSpPr>
            <a:spLocks noGrp="1"/>
          </p:cNvSpPr>
          <p:nvPr>
            <p:ph type="body" idx="1"/>
          </p:nvPr>
        </p:nvSpPr>
        <p:spPr/>
        <p:txBody>
          <a:bodyPr/>
          <a:lstStyle/>
          <a:p>
            <a:r>
              <a:rPr lang="en-US" altLang="ko-KR"/>
              <a:t>Q&amp;A</a:t>
            </a:r>
            <a:endParaRPr lang="ko-KR" altLang="en-US" dirty="0"/>
          </a:p>
        </p:txBody>
      </p:sp>
    </p:spTree>
    <p:extLst>
      <p:ext uri="{BB962C8B-B14F-4D97-AF65-F5344CB8AC3E}">
        <p14:creationId xmlns:p14="http://schemas.microsoft.com/office/powerpoint/2010/main" val="3734431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AFA3EF4-AB50-C6BB-EB37-8E6BAD73F254}"/>
              </a:ext>
            </a:extLst>
          </p:cNvPr>
          <p:cNvSpPr>
            <a:spLocks noGrp="1"/>
          </p:cNvSpPr>
          <p:nvPr>
            <p:ph type="title"/>
          </p:nvPr>
        </p:nvSpPr>
        <p:spPr/>
        <p:txBody>
          <a:bodyPr/>
          <a:lstStyle/>
          <a:p>
            <a:r>
              <a:rPr kumimoji="1" lang="ko-KR" altLang="en-US" sz="4000" dirty="0"/>
              <a:t>컨테이너 안에는 운영체제 </a:t>
            </a:r>
            <a:r>
              <a:rPr kumimoji="1" lang="en-US" altLang="ko-KR" sz="4000" dirty="0"/>
              <a:t>＇</a:t>
            </a:r>
            <a:r>
              <a:rPr kumimoji="1" lang="ko-KR" altLang="en-US" sz="4000" dirty="0"/>
              <a:t>비슷한 것</a:t>
            </a:r>
            <a:r>
              <a:rPr kumimoji="1" lang="en-US" altLang="ko-KR" sz="4000" dirty="0"/>
              <a:t>’</a:t>
            </a:r>
            <a:r>
              <a:rPr kumimoji="1" lang="ko-KR" altLang="en-US" sz="4000" dirty="0"/>
              <a:t>이 들어 있다</a:t>
            </a:r>
            <a:r>
              <a:rPr kumimoji="1" lang="en-US" altLang="ko-KR" sz="4000" dirty="0"/>
              <a:t>.</a:t>
            </a:r>
            <a:endParaRPr kumimoji="1" lang="ko-KR" altLang="en-US" sz="4000" dirty="0"/>
          </a:p>
        </p:txBody>
      </p:sp>
      <p:pic>
        <p:nvPicPr>
          <p:cNvPr id="5" name="내용 개체 틀 4" descr="텍스트, 만화 영화, 직사각형, 디자인이(가) 표시된 사진&#10;&#10;자동 생성된 설명">
            <a:extLst>
              <a:ext uri="{FF2B5EF4-FFF2-40B4-BE49-F238E27FC236}">
                <a16:creationId xmlns:a16="http://schemas.microsoft.com/office/drawing/2014/main" id="{FE6856B1-3486-AB42-1CA1-090DD9A9FB4C}"/>
              </a:ext>
            </a:extLst>
          </p:cNvPr>
          <p:cNvPicPr>
            <a:picLocks noGrp="1" noChangeAspect="1"/>
          </p:cNvPicPr>
          <p:nvPr>
            <p:ph idx="1"/>
          </p:nvPr>
        </p:nvPicPr>
        <p:blipFill>
          <a:blip r:embed="rId2"/>
          <a:stretch>
            <a:fillRect/>
          </a:stretch>
        </p:blipFill>
        <p:spPr>
          <a:xfrm>
            <a:off x="1036320" y="1936841"/>
            <a:ext cx="7470292" cy="3760788"/>
          </a:xfrm>
        </p:spPr>
      </p:pic>
      <p:sp>
        <p:nvSpPr>
          <p:cNvPr id="6" name="TextBox 5">
            <a:extLst>
              <a:ext uri="{FF2B5EF4-FFF2-40B4-BE49-F238E27FC236}">
                <a16:creationId xmlns:a16="http://schemas.microsoft.com/office/drawing/2014/main" id="{0C9CC121-1D1F-24BB-E011-A63E982368BF}"/>
              </a:ext>
            </a:extLst>
          </p:cNvPr>
          <p:cNvSpPr txBox="1"/>
          <p:nvPr/>
        </p:nvSpPr>
        <p:spPr>
          <a:xfrm>
            <a:off x="8506612" y="2117436"/>
            <a:ext cx="2649068" cy="2308324"/>
          </a:xfrm>
          <a:prstGeom prst="rect">
            <a:avLst/>
          </a:prstGeom>
          <a:noFill/>
        </p:spPr>
        <p:txBody>
          <a:bodyPr wrap="square" rtlCol="0">
            <a:spAutoFit/>
          </a:bodyPr>
          <a:lstStyle/>
          <a:p>
            <a:r>
              <a:rPr kumimoji="1" lang="ko-KR" altLang="en-US" dirty="0"/>
              <a:t>모든 컨테이너에는 </a:t>
            </a:r>
            <a:r>
              <a:rPr kumimoji="1" lang="en-US" altLang="ko-KR" dirty="0"/>
              <a:t>‘</a:t>
            </a:r>
            <a:r>
              <a:rPr kumimoji="1" lang="ko-KR" altLang="en-US" dirty="0"/>
              <a:t>리눅스 운영체제 비슷한 무언가</a:t>
            </a:r>
            <a:r>
              <a:rPr kumimoji="1" lang="en-US" altLang="ko-KR" dirty="0"/>
              <a:t>’</a:t>
            </a:r>
            <a:r>
              <a:rPr kumimoji="1" lang="ko-KR" altLang="en-US" dirty="0"/>
              <a:t>가 들어 있다</a:t>
            </a:r>
            <a:r>
              <a:rPr kumimoji="1" lang="en-US" altLang="ko-KR" dirty="0"/>
              <a:t>.</a:t>
            </a:r>
          </a:p>
          <a:p>
            <a:r>
              <a:rPr kumimoji="1" lang="ko-KR" altLang="en-US" dirty="0" err="1"/>
              <a:t>도커</a:t>
            </a:r>
            <a:r>
              <a:rPr kumimoji="1" lang="ko-KR" altLang="en-US" dirty="0"/>
              <a:t> 엔진 아래에 리눅스 운영체제가 있는데</a:t>
            </a:r>
            <a:r>
              <a:rPr kumimoji="1" lang="en-US" altLang="ko-KR" dirty="0"/>
              <a:t>,</a:t>
            </a:r>
            <a:r>
              <a:rPr kumimoji="1" lang="ko-KR" altLang="en-US" dirty="0"/>
              <a:t> 컨테이너 속에 또 리눅스 운영체제</a:t>
            </a:r>
            <a:r>
              <a:rPr kumimoji="1" lang="en-US" altLang="ko-KR" dirty="0"/>
              <a:t>(</a:t>
            </a:r>
            <a:r>
              <a:rPr kumimoji="1" lang="ko-KR" altLang="en-US" dirty="0"/>
              <a:t>비슷한 것</a:t>
            </a:r>
            <a:r>
              <a:rPr kumimoji="1" lang="en-US" altLang="ko-KR" dirty="0"/>
              <a:t>)</a:t>
            </a:r>
            <a:r>
              <a:rPr kumimoji="1" lang="ko-KR" altLang="en-US" dirty="0"/>
              <a:t>이 있다</a:t>
            </a:r>
            <a:r>
              <a:rPr kumimoji="1" lang="en-US" altLang="ko-KR" dirty="0"/>
              <a:t>.</a:t>
            </a:r>
            <a:endParaRPr kumimoji="1" lang="ko-KR" altLang="en-US" dirty="0"/>
          </a:p>
        </p:txBody>
      </p:sp>
    </p:spTree>
    <p:extLst>
      <p:ext uri="{BB962C8B-B14F-4D97-AF65-F5344CB8AC3E}">
        <p14:creationId xmlns:p14="http://schemas.microsoft.com/office/powerpoint/2010/main" val="3153273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FC1671-6E15-5594-3940-A11EAEF8997B}"/>
              </a:ext>
            </a:extLst>
          </p:cNvPr>
          <p:cNvSpPr>
            <a:spLocks noGrp="1"/>
          </p:cNvSpPr>
          <p:nvPr>
            <p:ph type="title"/>
          </p:nvPr>
        </p:nvSpPr>
        <p:spPr/>
        <p:txBody>
          <a:bodyPr/>
          <a:lstStyle/>
          <a:p>
            <a:r>
              <a:rPr kumimoji="1" lang="ko-KR" altLang="en-US" dirty="0"/>
              <a:t>운영체제가 하는 일은 </a:t>
            </a:r>
            <a:r>
              <a:rPr kumimoji="1" lang="ko-KR" altLang="en-US" dirty="0" err="1"/>
              <a:t>뭘까</a:t>
            </a:r>
            <a:r>
              <a:rPr kumimoji="1" lang="en-US" altLang="ko-KR" dirty="0"/>
              <a:t>?</a:t>
            </a:r>
            <a:endParaRPr kumimoji="1" lang="ko-KR" altLang="en-US" dirty="0"/>
          </a:p>
        </p:txBody>
      </p:sp>
      <p:pic>
        <p:nvPicPr>
          <p:cNvPr id="5" name="내용 개체 틀 4" descr="텍스트, 고양이, 만화 영화이(가) 표시된 사진&#10;&#10;자동 생성된 설명">
            <a:extLst>
              <a:ext uri="{FF2B5EF4-FFF2-40B4-BE49-F238E27FC236}">
                <a16:creationId xmlns:a16="http://schemas.microsoft.com/office/drawing/2014/main" id="{1D73EC0B-213B-7050-DFC5-5E4883887D3E}"/>
              </a:ext>
            </a:extLst>
          </p:cNvPr>
          <p:cNvPicPr>
            <a:picLocks noGrp="1" noChangeAspect="1"/>
          </p:cNvPicPr>
          <p:nvPr>
            <p:ph idx="1"/>
          </p:nvPr>
        </p:nvPicPr>
        <p:blipFill>
          <a:blip r:embed="rId2"/>
          <a:stretch>
            <a:fillRect/>
          </a:stretch>
        </p:blipFill>
        <p:spPr>
          <a:xfrm>
            <a:off x="1097280" y="2066158"/>
            <a:ext cx="4086785" cy="3760788"/>
          </a:xfrm>
        </p:spPr>
      </p:pic>
      <p:sp>
        <p:nvSpPr>
          <p:cNvPr id="6" name="TextBox 5">
            <a:extLst>
              <a:ext uri="{FF2B5EF4-FFF2-40B4-BE49-F238E27FC236}">
                <a16:creationId xmlns:a16="http://schemas.microsoft.com/office/drawing/2014/main" id="{153822FF-1035-7C3F-50D0-3865E0B4A179}"/>
              </a:ext>
            </a:extLst>
          </p:cNvPr>
          <p:cNvSpPr txBox="1"/>
          <p:nvPr/>
        </p:nvSpPr>
        <p:spPr>
          <a:xfrm>
            <a:off x="5411314" y="2066158"/>
            <a:ext cx="5683405" cy="1200329"/>
          </a:xfrm>
          <a:prstGeom prst="rect">
            <a:avLst/>
          </a:prstGeom>
          <a:noFill/>
        </p:spPr>
        <p:txBody>
          <a:bodyPr wrap="square" rtlCol="0">
            <a:spAutoFit/>
          </a:bodyPr>
          <a:lstStyle/>
          <a:p>
            <a:r>
              <a:rPr kumimoji="1" lang="ko-KR" altLang="en-US" dirty="0"/>
              <a:t>운영체제는</a:t>
            </a:r>
            <a:r>
              <a:rPr kumimoji="1" lang="en-US" altLang="ko-KR" dirty="0"/>
              <a:t>,</a:t>
            </a:r>
            <a:r>
              <a:rPr kumimoji="1" lang="ko-KR" altLang="en-US" dirty="0"/>
              <a:t> 소프트웨어나 프로그램의 명령을 하드웨어에 전달 하는 역할</a:t>
            </a:r>
            <a:endParaRPr kumimoji="1" lang="en-US" altLang="ko-KR" dirty="0"/>
          </a:p>
          <a:p>
            <a:endParaRPr kumimoji="1" lang="en-US" altLang="ko-KR" dirty="0"/>
          </a:p>
          <a:p>
            <a:endParaRPr kumimoji="1" lang="ko-KR" altLang="en-US" dirty="0"/>
          </a:p>
        </p:txBody>
      </p:sp>
    </p:spTree>
    <p:extLst>
      <p:ext uri="{BB962C8B-B14F-4D97-AF65-F5344CB8AC3E}">
        <p14:creationId xmlns:p14="http://schemas.microsoft.com/office/powerpoint/2010/main" val="2613197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254C51-93B9-520D-DB12-3CAB757B2869}"/>
              </a:ext>
            </a:extLst>
          </p:cNvPr>
          <p:cNvSpPr>
            <a:spLocks noGrp="1"/>
          </p:cNvSpPr>
          <p:nvPr>
            <p:ph type="title"/>
          </p:nvPr>
        </p:nvSpPr>
        <p:spPr/>
        <p:txBody>
          <a:bodyPr/>
          <a:lstStyle/>
          <a:p>
            <a:r>
              <a:rPr kumimoji="1" lang="ko-KR" altLang="en-US" dirty="0"/>
              <a:t>운영체제가 하는 일은 </a:t>
            </a:r>
            <a:r>
              <a:rPr kumimoji="1" lang="ko-KR" altLang="en-US" dirty="0" err="1"/>
              <a:t>뭘까</a:t>
            </a:r>
            <a:r>
              <a:rPr kumimoji="1" lang="en-US" altLang="ko-KR" dirty="0"/>
              <a:t>?</a:t>
            </a:r>
            <a:endParaRPr kumimoji="1" lang="ko-KR" altLang="en-US" dirty="0"/>
          </a:p>
        </p:txBody>
      </p:sp>
      <p:pic>
        <p:nvPicPr>
          <p:cNvPr id="5" name="내용 개체 틀 4" descr="텍스트, 만화 영화, 도표이(가) 표시된 사진&#10;&#10;자동 생성된 설명">
            <a:extLst>
              <a:ext uri="{FF2B5EF4-FFF2-40B4-BE49-F238E27FC236}">
                <a16:creationId xmlns:a16="http://schemas.microsoft.com/office/drawing/2014/main" id="{065C2E86-6AF9-51AE-F86C-CE091432E08B}"/>
              </a:ext>
            </a:extLst>
          </p:cNvPr>
          <p:cNvPicPr>
            <a:picLocks noGrp="1" noChangeAspect="1"/>
          </p:cNvPicPr>
          <p:nvPr>
            <p:ph idx="1"/>
          </p:nvPr>
        </p:nvPicPr>
        <p:blipFill>
          <a:blip r:embed="rId2"/>
          <a:stretch>
            <a:fillRect/>
          </a:stretch>
        </p:blipFill>
        <p:spPr>
          <a:xfrm>
            <a:off x="1017460" y="2055648"/>
            <a:ext cx="4289571" cy="3760788"/>
          </a:xfrm>
        </p:spPr>
      </p:pic>
      <p:sp>
        <p:nvSpPr>
          <p:cNvPr id="6" name="TextBox 5">
            <a:extLst>
              <a:ext uri="{FF2B5EF4-FFF2-40B4-BE49-F238E27FC236}">
                <a16:creationId xmlns:a16="http://schemas.microsoft.com/office/drawing/2014/main" id="{22E2A0E3-00FD-31FA-76D2-F290029911E0}"/>
              </a:ext>
            </a:extLst>
          </p:cNvPr>
          <p:cNvSpPr txBox="1"/>
          <p:nvPr/>
        </p:nvSpPr>
        <p:spPr>
          <a:xfrm>
            <a:off x="5411314" y="2066158"/>
            <a:ext cx="5683405" cy="1200329"/>
          </a:xfrm>
          <a:prstGeom prst="rect">
            <a:avLst/>
          </a:prstGeom>
          <a:noFill/>
        </p:spPr>
        <p:txBody>
          <a:bodyPr wrap="square" rtlCol="0">
            <a:spAutoFit/>
          </a:bodyPr>
          <a:lstStyle/>
          <a:p>
            <a:r>
              <a:rPr kumimoji="1" lang="ko-KR" altLang="en-US" dirty="0"/>
              <a:t>운영체제는 </a:t>
            </a:r>
            <a:r>
              <a:rPr kumimoji="1" lang="en-US" altLang="ko-KR" dirty="0"/>
              <a:t>＇</a:t>
            </a:r>
            <a:r>
              <a:rPr kumimoji="1" lang="ko-KR" altLang="en-US" dirty="0"/>
              <a:t>커널</a:t>
            </a:r>
            <a:r>
              <a:rPr kumimoji="1" lang="en-US" altLang="ko-KR" dirty="0"/>
              <a:t>’</a:t>
            </a:r>
            <a:r>
              <a:rPr kumimoji="1" lang="ko-KR" altLang="en-US" dirty="0"/>
              <a:t>이라는 부분 과 </a:t>
            </a:r>
            <a:r>
              <a:rPr kumimoji="1" lang="en-US" altLang="ko-KR" dirty="0"/>
              <a:t>’</a:t>
            </a:r>
            <a:r>
              <a:rPr kumimoji="1" lang="ko-KR" altLang="en-US" dirty="0"/>
              <a:t>그 외의 주변 부분</a:t>
            </a:r>
            <a:r>
              <a:rPr kumimoji="1" lang="en-US" altLang="ko-KR" dirty="0"/>
              <a:t>’</a:t>
            </a:r>
            <a:r>
              <a:rPr kumimoji="1" lang="ko-KR" altLang="en-US" dirty="0"/>
              <a:t> </a:t>
            </a:r>
            <a:r>
              <a:rPr kumimoji="1" lang="ko-KR" altLang="en-US" dirty="0" err="1"/>
              <a:t>으로</a:t>
            </a:r>
            <a:r>
              <a:rPr kumimoji="1" lang="ko-KR" altLang="en-US" dirty="0"/>
              <a:t> 구성된다</a:t>
            </a:r>
            <a:r>
              <a:rPr kumimoji="1" lang="en-US" altLang="ko-KR" dirty="0"/>
              <a:t>.</a:t>
            </a:r>
          </a:p>
          <a:p>
            <a:r>
              <a:rPr kumimoji="1" lang="en-US" altLang="ko-KR" dirty="0"/>
              <a:t>‘</a:t>
            </a:r>
            <a:r>
              <a:rPr kumimoji="1" lang="ko-KR" altLang="en-US" dirty="0"/>
              <a:t>그 외의 주변 부분</a:t>
            </a:r>
            <a:r>
              <a:rPr kumimoji="1" lang="en-US" altLang="ko-KR" dirty="0"/>
              <a:t>’</a:t>
            </a:r>
            <a:r>
              <a:rPr kumimoji="1" lang="ko-KR" altLang="en-US" dirty="0"/>
              <a:t>이 프로그램의 연락 내용을 커널에 전달하고</a:t>
            </a:r>
            <a:r>
              <a:rPr kumimoji="1" lang="en-US" altLang="ko-KR" dirty="0"/>
              <a:t>,</a:t>
            </a:r>
            <a:r>
              <a:rPr kumimoji="1" lang="ko-KR" altLang="en-US" dirty="0"/>
              <a:t> 커널이 하드웨어를 다룬다</a:t>
            </a:r>
            <a:r>
              <a:rPr kumimoji="1" lang="en-US" altLang="ko-KR" dirty="0"/>
              <a:t>.</a:t>
            </a:r>
          </a:p>
        </p:txBody>
      </p:sp>
    </p:spTree>
    <p:extLst>
      <p:ext uri="{BB962C8B-B14F-4D97-AF65-F5344CB8AC3E}">
        <p14:creationId xmlns:p14="http://schemas.microsoft.com/office/powerpoint/2010/main" val="3570685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042463-B153-D609-CB95-35B464A93C5C}"/>
              </a:ext>
            </a:extLst>
          </p:cNvPr>
          <p:cNvSpPr>
            <a:spLocks noGrp="1"/>
          </p:cNvSpPr>
          <p:nvPr>
            <p:ph type="title"/>
          </p:nvPr>
        </p:nvSpPr>
        <p:spPr/>
        <p:txBody>
          <a:bodyPr/>
          <a:lstStyle/>
          <a:p>
            <a:r>
              <a:rPr kumimoji="1" lang="ko-KR" altLang="en-US" dirty="0" err="1"/>
              <a:t>도커는</a:t>
            </a:r>
            <a:r>
              <a:rPr kumimoji="1" lang="ko-KR" altLang="en-US" dirty="0"/>
              <a:t> 기본적으로 </a:t>
            </a:r>
            <a:r>
              <a:rPr kumimoji="1" lang="en-US" altLang="ko-KR" dirty="0"/>
              <a:t>‘</a:t>
            </a:r>
            <a:r>
              <a:rPr kumimoji="1" lang="ko-KR" altLang="en-US" dirty="0"/>
              <a:t>리눅스 용</a:t>
            </a:r>
            <a:r>
              <a:rPr kumimoji="1" lang="en-US" altLang="ko-KR" dirty="0"/>
              <a:t>’</a:t>
            </a:r>
            <a:r>
              <a:rPr kumimoji="1" lang="ko-KR" altLang="en-US" dirty="0"/>
              <a:t>이다</a:t>
            </a:r>
          </a:p>
        </p:txBody>
      </p:sp>
      <p:pic>
        <p:nvPicPr>
          <p:cNvPr id="5" name="내용 개체 틀 4" descr="텍스트, 그림, 만화 영화, 스케치이(가) 표시된 사진&#10;&#10;자동 생성된 설명">
            <a:extLst>
              <a:ext uri="{FF2B5EF4-FFF2-40B4-BE49-F238E27FC236}">
                <a16:creationId xmlns:a16="http://schemas.microsoft.com/office/drawing/2014/main" id="{9771CD94-53E5-AE7F-4C54-04B97FBB9931}"/>
              </a:ext>
            </a:extLst>
          </p:cNvPr>
          <p:cNvPicPr>
            <a:picLocks noGrp="1" noChangeAspect="1"/>
          </p:cNvPicPr>
          <p:nvPr>
            <p:ph idx="1"/>
          </p:nvPr>
        </p:nvPicPr>
        <p:blipFill>
          <a:blip r:embed="rId2"/>
          <a:stretch>
            <a:fillRect/>
          </a:stretch>
        </p:blipFill>
        <p:spPr>
          <a:xfrm>
            <a:off x="1051282" y="2018862"/>
            <a:ext cx="5567251" cy="3760788"/>
          </a:xfrm>
        </p:spPr>
      </p:pic>
      <p:sp>
        <p:nvSpPr>
          <p:cNvPr id="6" name="TextBox 5">
            <a:extLst>
              <a:ext uri="{FF2B5EF4-FFF2-40B4-BE49-F238E27FC236}">
                <a16:creationId xmlns:a16="http://schemas.microsoft.com/office/drawing/2014/main" id="{4C3DE169-3A6F-83DC-9721-CF9F6360B1D6}"/>
              </a:ext>
            </a:extLst>
          </p:cNvPr>
          <p:cNvSpPr txBox="1"/>
          <p:nvPr/>
        </p:nvSpPr>
        <p:spPr>
          <a:xfrm>
            <a:off x="6618533" y="2092729"/>
            <a:ext cx="4476186" cy="646331"/>
          </a:xfrm>
          <a:prstGeom prst="rect">
            <a:avLst/>
          </a:prstGeom>
          <a:noFill/>
        </p:spPr>
        <p:txBody>
          <a:bodyPr wrap="square" rtlCol="0">
            <a:spAutoFit/>
          </a:bodyPr>
          <a:lstStyle/>
          <a:p>
            <a:r>
              <a:rPr kumimoji="1" lang="ko-KR" altLang="en-US" dirty="0" err="1"/>
              <a:t>도커는</a:t>
            </a:r>
            <a:r>
              <a:rPr kumimoji="1" lang="ko-KR" altLang="en-US" dirty="0"/>
              <a:t> 밑바탕에서 리눅스 운영체제가 동작하는 것을 전제로 하는 구조</a:t>
            </a:r>
            <a:endParaRPr kumimoji="1" lang="en-US" altLang="ko-KR" dirty="0"/>
          </a:p>
        </p:txBody>
      </p:sp>
    </p:spTree>
    <p:extLst>
      <p:ext uri="{BB962C8B-B14F-4D97-AF65-F5344CB8AC3E}">
        <p14:creationId xmlns:p14="http://schemas.microsoft.com/office/powerpoint/2010/main" val="1422832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89D95AE-7556-6530-FA63-374770A7D9D9}"/>
              </a:ext>
            </a:extLst>
          </p:cNvPr>
          <p:cNvSpPr>
            <a:spLocks noGrp="1"/>
          </p:cNvSpPr>
          <p:nvPr>
            <p:ph type="title"/>
          </p:nvPr>
        </p:nvSpPr>
        <p:spPr/>
        <p:txBody>
          <a:bodyPr/>
          <a:lstStyle/>
          <a:p>
            <a:r>
              <a:rPr kumimoji="1" lang="ko-KR" altLang="en-US" sz="4400" dirty="0"/>
              <a:t>윈도우와 </a:t>
            </a:r>
            <a:r>
              <a:rPr kumimoji="1" lang="en-US" altLang="ko-KR" sz="4400" dirty="0"/>
              <a:t>macOS</a:t>
            </a:r>
            <a:r>
              <a:rPr kumimoji="1" lang="ko-KR" altLang="en-US" sz="4400" dirty="0"/>
              <a:t>에서 </a:t>
            </a:r>
            <a:r>
              <a:rPr kumimoji="1" lang="ko-KR" altLang="en-US" sz="4400" dirty="0" err="1"/>
              <a:t>도커</a:t>
            </a:r>
            <a:r>
              <a:rPr kumimoji="1" lang="ko-KR" altLang="en-US" sz="4400" dirty="0"/>
              <a:t> 구동하기</a:t>
            </a:r>
          </a:p>
        </p:txBody>
      </p:sp>
      <p:pic>
        <p:nvPicPr>
          <p:cNvPr id="5" name="내용 개체 틀 4" descr="텍스트, 도표, 스크린샷, 평면도이(가) 표시된 사진&#10;&#10;자동 생성된 설명">
            <a:extLst>
              <a:ext uri="{FF2B5EF4-FFF2-40B4-BE49-F238E27FC236}">
                <a16:creationId xmlns:a16="http://schemas.microsoft.com/office/drawing/2014/main" id="{20FA8DFF-9D4C-2DEC-46A7-0ECCBBC6C925}"/>
              </a:ext>
            </a:extLst>
          </p:cNvPr>
          <p:cNvPicPr>
            <a:picLocks noGrp="1" noChangeAspect="1"/>
          </p:cNvPicPr>
          <p:nvPr>
            <p:ph idx="1"/>
          </p:nvPr>
        </p:nvPicPr>
        <p:blipFill>
          <a:blip r:embed="rId2"/>
          <a:stretch>
            <a:fillRect/>
          </a:stretch>
        </p:blipFill>
        <p:spPr>
          <a:xfrm>
            <a:off x="1097280" y="2045138"/>
            <a:ext cx="6097035" cy="3760788"/>
          </a:xfrm>
        </p:spPr>
      </p:pic>
      <p:sp>
        <p:nvSpPr>
          <p:cNvPr id="6" name="TextBox 5">
            <a:extLst>
              <a:ext uri="{FF2B5EF4-FFF2-40B4-BE49-F238E27FC236}">
                <a16:creationId xmlns:a16="http://schemas.microsoft.com/office/drawing/2014/main" id="{DE642444-541D-A7A0-499D-E14DEEEA5392}"/>
              </a:ext>
            </a:extLst>
          </p:cNvPr>
          <p:cNvSpPr txBox="1"/>
          <p:nvPr/>
        </p:nvSpPr>
        <p:spPr>
          <a:xfrm>
            <a:off x="7288923" y="2092729"/>
            <a:ext cx="3866757" cy="646331"/>
          </a:xfrm>
          <a:prstGeom prst="rect">
            <a:avLst/>
          </a:prstGeom>
          <a:noFill/>
        </p:spPr>
        <p:txBody>
          <a:bodyPr wrap="square" rtlCol="0">
            <a:spAutoFit/>
          </a:bodyPr>
          <a:lstStyle/>
          <a:p>
            <a:r>
              <a:rPr kumimoji="1" lang="ko-KR" altLang="en-US" dirty="0" err="1"/>
              <a:t>도커를</a:t>
            </a:r>
            <a:r>
              <a:rPr kumimoji="1" lang="ko-KR" altLang="en-US" dirty="0"/>
              <a:t> 사용하려면</a:t>
            </a:r>
            <a:r>
              <a:rPr kumimoji="1" lang="en-US" altLang="ko-KR" dirty="0"/>
              <a:t>,</a:t>
            </a:r>
            <a:r>
              <a:rPr kumimoji="1" lang="ko-KR" altLang="en-US" dirty="0"/>
              <a:t> 어떤 형태로든 리눅스 운영체제를 갖춰야 한다</a:t>
            </a:r>
            <a:r>
              <a:rPr kumimoji="1" lang="en-US" altLang="ko-KR" dirty="0"/>
              <a:t>.</a:t>
            </a:r>
          </a:p>
        </p:txBody>
      </p:sp>
    </p:spTree>
    <p:extLst>
      <p:ext uri="{BB962C8B-B14F-4D97-AF65-F5344CB8AC3E}">
        <p14:creationId xmlns:p14="http://schemas.microsoft.com/office/powerpoint/2010/main" val="3229239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E944B9-90B3-9255-B497-9792724BEB73}"/>
              </a:ext>
            </a:extLst>
          </p:cNvPr>
          <p:cNvSpPr>
            <a:spLocks noGrp="1"/>
          </p:cNvSpPr>
          <p:nvPr>
            <p:ph type="title"/>
          </p:nvPr>
        </p:nvSpPr>
        <p:spPr/>
        <p:txBody>
          <a:bodyPr/>
          <a:lstStyle/>
          <a:p>
            <a:r>
              <a:rPr kumimoji="1" lang="ko-KR" altLang="en-US" dirty="0"/>
              <a:t>이미지는 금형과 같다</a:t>
            </a:r>
          </a:p>
        </p:txBody>
      </p:sp>
      <p:pic>
        <p:nvPicPr>
          <p:cNvPr id="5" name="내용 개체 틀 4" descr="텍스트, 스크린샷, 도표, 스케치이(가) 표시된 사진&#10;&#10;자동 생성된 설명">
            <a:extLst>
              <a:ext uri="{FF2B5EF4-FFF2-40B4-BE49-F238E27FC236}">
                <a16:creationId xmlns:a16="http://schemas.microsoft.com/office/drawing/2014/main" id="{DA6B1F9A-CCF5-4EA1-D8A5-EDD22A0A5DAF}"/>
              </a:ext>
            </a:extLst>
          </p:cNvPr>
          <p:cNvPicPr>
            <a:picLocks noGrp="1" noChangeAspect="1"/>
          </p:cNvPicPr>
          <p:nvPr>
            <p:ph idx="1"/>
          </p:nvPr>
        </p:nvPicPr>
        <p:blipFill>
          <a:blip r:embed="rId2"/>
          <a:stretch>
            <a:fillRect/>
          </a:stretch>
        </p:blipFill>
        <p:spPr>
          <a:xfrm>
            <a:off x="1097280" y="1961054"/>
            <a:ext cx="7245170" cy="3760788"/>
          </a:xfrm>
        </p:spPr>
      </p:pic>
      <p:sp>
        <p:nvSpPr>
          <p:cNvPr id="6" name="TextBox 5">
            <a:extLst>
              <a:ext uri="{FF2B5EF4-FFF2-40B4-BE49-F238E27FC236}">
                <a16:creationId xmlns:a16="http://schemas.microsoft.com/office/drawing/2014/main" id="{F8373760-8A6A-C57F-FA9B-03C782314FF2}"/>
              </a:ext>
            </a:extLst>
          </p:cNvPr>
          <p:cNvSpPr txBox="1"/>
          <p:nvPr/>
        </p:nvSpPr>
        <p:spPr>
          <a:xfrm>
            <a:off x="8342450" y="2092729"/>
            <a:ext cx="2813230" cy="646331"/>
          </a:xfrm>
          <a:prstGeom prst="rect">
            <a:avLst/>
          </a:prstGeom>
          <a:noFill/>
        </p:spPr>
        <p:txBody>
          <a:bodyPr wrap="square" rtlCol="0">
            <a:spAutoFit/>
          </a:bodyPr>
          <a:lstStyle/>
          <a:p>
            <a:r>
              <a:rPr kumimoji="1" lang="ko-KR" altLang="en-US" dirty="0"/>
              <a:t>이미지는 컨테이너를 만드는데 사용</a:t>
            </a:r>
            <a:endParaRPr kumimoji="1" lang="en-US" altLang="ko-KR" dirty="0"/>
          </a:p>
        </p:txBody>
      </p:sp>
    </p:spTree>
    <p:extLst>
      <p:ext uri="{BB962C8B-B14F-4D97-AF65-F5344CB8AC3E}">
        <p14:creationId xmlns:p14="http://schemas.microsoft.com/office/powerpoint/2010/main" val="673968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3D073C-181F-2C38-A37B-02D1A6DA437F}"/>
              </a:ext>
            </a:extLst>
          </p:cNvPr>
          <p:cNvSpPr>
            <a:spLocks noGrp="1"/>
          </p:cNvSpPr>
          <p:nvPr>
            <p:ph type="title"/>
          </p:nvPr>
        </p:nvSpPr>
        <p:spPr/>
        <p:txBody>
          <a:bodyPr/>
          <a:lstStyle/>
          <a:p>
            <a:r>
              <a:rPr kumimoji="1" lang="ko-KR" altLang="en-US" dirty="0"/>
              <a:t>이미지는 금형과 같다</a:t>
            </a:r>
          </a:p>
        </p:txBody>
      </p:sp>
      <p:pic>
        <p:nvPicPr>
          <p:cNvPr id="5" name="내용 개체 틀 4" descr="텍스트, 스케치, 그림, 스크린샷이(가) 표시된 사진&#10;&#10;자동 생성된 설명">
            <a:extLst>
              <a:ext uri="{FF2B5EF4-FFF2-40B4-BE49-F238E27FC236}">
                <a16:creationId xmlns:a16="http://schemas.microsoft.com/office/drawing/2014/main" id="{F362B4D8-A8AE-0AB1-9975-E89DF418CAE0}"/>
              </a:ext>
            </a:extLst>
          </p:cNvPr>
          <p:cNvPicPr>
            <a:picLocks noGrp="1" noChangeAspect="1"/>
          </p:cNvPicPr>
          <p:nvPr>
            <p:ph idx="1"/>
          </p:nvPr>
        </p:nvPicPr>
        <p:blipFill>
          <a:blip r:embed="rId2"/>
          <a:stretch>
            <a:fillRect/>
          </a:stretch>
        </p:blipFill>
        <p:spPr>
          <a:xfrm>
            <a:off x="2675662" y="2045139"/>
            <a:ext cx="6840675" cy="3760788"/>
          </a:xfrm>
        </p:spPr>
      </p:pic>
    </p:spTree>
    <p:extLst>
      <p:ext uri="{BB962C8B-B14F-4D97-AF65-F5344CB8AC3E}">
        <p14:creationId xmlns:p14="http://schemas.microsoft.com/office/powerpoint/2010/main" val="3548648153"/>
      </p:ext>
    </p:extLst>
  </p:cSld>
  <p:clrMapOvr>
    <a:masterClrMapping/>
  </p:clrMapOvr>
</p:sld>
</file>

<file path=ppt/theme/theme1.xml><?xml version="1.0" encoding="utf-8"?>
<a:theme xmlns:a="http://schemas.openxmlformats.org/drawingml/2006/main" name="RetrospectVTI">
  <a:themeElements>
    <a:clrScheme name="AnalogousFromLightSeedRightStep">
      <a:dk1>
        <a:srgbClr val="000000"/>
      </a:dk1>
      <a:lt1>
        <a:srgbClr val="FFFFFF"/>
      </a:lt1>
      <a:dk2>
        <a:srgbClr val="243341"/>
      </a:dk2>
      <a:lt2>
        <a:srgbClr val="E2E4E8"/>
      </a:lt2>
      <a:accent1>
        <a:srgbClr val="ACA07F"/>
      </a:accent1>
      <a:accent2>
        <a:srgbClr val="9EA66D"/>
      </a:accent2>
      <a:accent3>
        <a:srgbClr val="90A97C"/>
      </a:accent3>
      <a:accent4>
        <a:srgbClr val="74AE73"/>
      </a:accent4>
      <a:accent5>
        <a:srgbClr val="7FAC90"/>
      </a:accent5>
      <a:accent6>
        <a:srgbClr val="70ABA0"/>
      </a:accent6>
      <a:hlink>
        <a:srgbClr val="697CAE"/>
      </a:hlink>
      <a:folHlink>
        <a:srgbClr val="7F7F7F"/>
      </a:folHlink>
    </a:clrScheme>
    <a:fontScheme name="Retrospect">
      <a:majorFont>
        <a:latin typeface="Microsoft GothicNeo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icrosoft GothicNe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42</TotalTime>
  <Words>666</Words>
  <Application>Microsoft Macintosh PowerPoint</Application>
  <PresentationFormat>와이드스크린</PresentationFormat>
  <Paragraphs>94</Paragraphs>
  <Slides>28</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28</vt:i4>
      </vt:variant>
    </vt:vector>
  </HeadingPairs>
  <TitlesOfParts>
    <vt:vector size="33" baseType="lpstr">
      <vt:lpstr>Microsoft GothicNeo</vt:lpstr>
      <vt:lpstr>Microsoft GothicNeo Light</vt:lpstr>
      <vt:lpstr>Arial</vt:lpstr>
      <vt:lpstr>Calibri</vt:lpstr>
      <vt:lpstr>RetrospectVTI</vt:lpstr>
      <vt:lpstr>도커의 동작 원리</vt:lpstr>
      <vt:lpstr>도커의 구조</vt:lpstr>
      <vt:lpstr>컨테이너 안에는 운영체제 ＇비슷한 것’이 들어 있다.</vt:lpstr>
      <vt:lpstr>운영체제가 하는 일은 뭘까?</vt:lpstr>
      <vt:lpstr>운영체제가 하는 일은 뭘까?</vt:lpstr>
      <vt:lpstr>도커는 기본적으로 ‘리눅스 용’이다</vt:lpstr>
      <vt:lpstr>윈도우와 macOS에서 도커 구동하기</vt:lpstr>
      <vt:lpstr>이미지는 금형과 같다</vt:lpstr>
      <vt:lpstr>이미지는 금형과 같다</vt:lpstr>
      <vt:lpstr>컨테이너로도 이미지를 만들 수 있다</vt:lpstr>
      <vt:lpstr>컨테이너로도 이미지를 만들 수 있다</vt:lpstr>
      <vt:lpstr>도커 엔진간에 이동이 가능하다</vt:lpstr>
      <vt:lpstr>도커 허브와 도커 이미지</vt:lpstr>
      <vt:lpstr>도커 허브와 도커 이미지</vt:lpstr>
      <vt:lpstr>도커 허브에는 어떤 이미지가 공개돼 있을까?</vt:lpstr>
      <vt:lpstr>도커 허브에는 어떤 이미지가 공개돼 있을까?</vt:lpstr>
      <vt:lpstr>도커 허브에는 어떤 이미지가 공개돼 있을까?</vt:lpstr>
      <vt:lpstr>안전한 컨테이너 이미지를 고르는 법</vt:lpstr>
      <vt:lpstr>다양한 형태로 조합이 가능한 컨테이너</vt:lpstr>
      <vt:lpstr>도커 컨테이너는 “쓰고 버리는” 일회용품</vt:lpstr>
      <vt:lpstr>컨테이너의 생애주기</vt:lpstr>
      <vt:lpstr>데이터 저장</vt:lpstr>
      <vt:lpstr>도커의 구조와 성질 및 그 장단점</vt:lpstr>
      <vt:lpstr>'환경을 격리할 수 있다'는 것이 핵심</vt:lpstr>
      <vt:lpstr>도커의 장점</vt:lpstr>
      <vt:lpstr>도커의 단점</vt:lpstr>
      <vt:lpstr>도커의 주 용도</vt:lpstr>
      <vt:lpstr>감사합니다.</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Yxz0294</dc:creator>
  <cp:lastModifiedBy>Yxz0294</cp:lastModifiedBy>
  <cp:revision>26</cp:revision>
  <dcterms:created xsi:type="dcterms:W3CDTF">2024-07-23T08:13:13Z</dcterms:created>
  <dcterms:modified xsi:type="dcterms:W3CDTF">2024-07-23T08:55:36Z</dcterms:modified>
</cp:coreProperties>
</file>